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72" r:id="rId4"/>
    <p:sldId id="271" r:id="rId5"/>
    <p:sldId id="257" r:id="rId6"/>
    <p:sldId id="262" r:id="rId7"/>
    <p:sldId id="261" r:id="rId8"/>
    <p:sldId id="259" r:id="rId9"/>
    <p:sldId id="268" r:id="rId10"/>
    <p:sldId id="270" r:id="rId11"/>
    <p:sldId id="263" r:id="rId12"/>
    <p:sldId id="277" r:id="rId13"/>
    <p:sldId id="267" r:id="rId14"/>
    <p:sldId id="269" r:id="rId15"/>
    <p:sldId id="264" r:id="rId16"/>
    <p:sldId id="266" r:id="rId17"/>
    <p:sldId id="274" r:id="rId18"/>
    <p:sldId id="276" r:id="rId19"/>
    <p:sldId id="275" r:id="rId20"/>
    <p:sldId id="273" r:id="rId21"/>
    <p:sldId id="265" r:id="rId22"/>
    <p:sldId id="279" r:id="rId23"/>
    <p:sldId id="282"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914" autoAdjust="0"/>
    <p:restoredTop sz="97831"/>
  </p:normalViewPr>
  <p:slideViewPr>
    <p:cSldViewPr snapToGrid="0" showGuides="1">
      <p:cViewPr varScale="1">
        <p:scale>
          <a:sx n="124" d="100"/>
          <a:sy n="124" d="100"/>
        </p:scale>
        <p:origin x="1536" y="168"/>
      </p:cViewPr>
      <p:guideLst>
        <p:guide orient="horz" pos="2160"/>
        <p:guide pos="3840"/>
      </p:guideLst>
    </p:cSldViewPr>
  </p:slideViewPr>
  <p:outlineViewPr>
    <p:cViewPr>
      <p:scale>
        <a:sx n="33" d="100"/>
        <a:sy n="33" d="100"/>
      </p:scale>
      <p:origin x="0" y="-6593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6F4C-6D87-40FF-B601-FE0A8C7088C1}" type="datetimeFigureOut">
              <a:rPr lang="de-CH" smtClean="0"/>
              <a:t>16.06.22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C16C3-19A0-40D0-BB8A-8D106A12C359}" type="slidenum">
              <a:rPr lang="de-CH" smtClean="0"/>
              <a:t>‹N°›</a:t>
            </a:fld>
            <a:endParaRPr lang="de-CH"/>
          </a:p>
        </p:txBody>
      </p:sp>
    </p:spTree>
    <p:extLst>
      <p:ext uri="{BB962C8B-B14F-4D97-AF65-F5344CB8AC3E}">
        <p14:creationId xmlns:p14="http://schemas.microsoft.com/office/powerpoint/2010/main" val="57491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a:t>
            </a:fld>
            <a:endParaRPr lang="de-CH"/>
          </a:p>
        </p:txBody>
      </p:sp>
    </p:spTree>
    <p:extLst>
      <p:ext uri="{BB962C8B-B14F-4D97-AF65-F5344CB8AC3E}">
        <p14:creationId xmlns:p14="http://schemas.microsoft.com/office/powerpoint/2010/main" val="228511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Faires Verfahren garantiert</a:t>
            </a:r>
          </a:p>
          <a:p>
            <a:r>
              <a:rPr lang="de-CH" dirty="0"/>
              <a:t>Ausgleich zu Stärkung STA </a:t>
            </a:r>
          </a:p>
          <a:p>
            <a:r>
              <a:rPr lang="de-CH" dirty="0"/>
              <a:t>«einlässliche» Aussage: </a:t>
            </a:r>
          </a:p>
          <a:p>
            <a:r>
              <a:rPr lang="de-CH" dirty="0"/>
              <a:t>Sich einlässlich zu äussern, sei für Unschuldige schwierig, da sie nicht mehr sagen könnten, als dass sie unschuldig seien, gab Philipp Matthias </a:t>
            </a:r>
            <a:r>
              <a:rPr lang="de-CH" dirty="0" err="1"/>
              <a:t>Bregy</a:t>
            </a:r>
            <a:r>
              <a:rPr lang="de-CH" dirty="0"/>
              <a:t> (CVP/VS) zu bedenken. Die Einschränkung bedeute für Beschuldigte, dass auf sie ihr Recht, die Aussage zu verweigern, verzichten müssten, um ihr Recht auf Teilnahme am Verfahren wahrnehmen zu können, sagte Elisabeth Schneider </a:t>
            </a:r>
            <a:r>
              <a:rPr lang="de-CH" dirty="0" err="1"/>
              <a:t>Schüttel</a:t>
            </a:r>
            <a:r>
              <a:rPr lang="de-CH" dirty="0"/>
              <a:t> (SP/FR).</a:t>
            </a:r>
          </a:p>
          <a:p>
            <a:r>
              <a:rPr lang="de-CH" dirty="0"/>
              <a:t>Was, wenn Boss der Bande anwesend ist?</a:t>
            </a:r>
          </a:p>
          <a:p>
            <a:endParaRPr lang="de-CH" dirty="0"/>
          </a:p>
          <a:p>
            <a:r>
              <a:rPr lang="de-CH" dirty="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a:t>"Wie würden wohl die 'Tatort'-Kommissare </a:t>
            </a:r>
            <a:r>
              <a:rPr lang="de-CH" dirty="0" err="1"/>
              <a:t>Batic</a:t>
            </a:r>
            <a:r>
              <a:rPr lang="de-CH" dirty="0"/>
              <a:t> und </a:t>
            </a:r>
            <a:r>
              <a:rPr lang="de-CH" dirty="0" err="1"/>
              <a:t>Leitmayr</a:t>
            </a:r>
            <a:r>
              <a:rPr lang="de-CH" dirty="0"/>
              <a:t> diese Verhöre führen?", fragte Heidi </a:t>
            </a:r>
            <a:r>
              <a:rPr lang="de-CH" dirty="0" err="1"/>
              <a:t>Z'Graggen</a:t>
            </a:r>
            <a:r>
              <a:rPr lang="de-CH" dirty="0"/>
              <a:t> (FDP/UR). "Sicher nicht, wenn alle Beschuldigten im Raum wären." Insbesondere, wenn hinten im Raum der Bandenchef sitze. Bei einer solchen Konstellation Widersprüche beziehungsweise die Wahrheit zu finden, sei quasi unmöglich.</a:t>
            </a:r>
          </a:p>
          <a:p>
            <a:endParaRPr lang="de-CH" dirty="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10</a:t>
            </a:fld>
            <a:endParaRPr lang="de-CH"/>
          </a:p>
        </p:txBody>
      </p:sp>
    </p:spTree>
    <p:extLst>
      <p:ext uri="{BB962C8B-B14F-4D97-AF65-F5344CB8AC3E}">
        <p14:creationId xmlns:p14="http://schemas.microsoft.com/office/powerpoint/2010/main" val="346614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Hat man wirklich etwas gewonnen? Ja und nein!</a:t>
            </a:r>
          </a:p>
          <a:p>
            <a:r>
              <a:rPr lang="de-CH" dirty="0"/>
              <a:t>«einlässlich» heikel, nicht dabei sein bei Ersteinvernahme wäre evtl. mehr als jetzt. </a:t>
            </a:r>
          </a:p>
          <a:p>
            <a:endParaRPr lang="de-CH" dirty="0"/>
          </a:p>
          <a:p>
            <a:r>
              <a:rPr lang="de-CH" dirty="0"/>
              <a:t>Vor Revision schon wieder unklar. </a:t>
            </a:r>
          </a:p>
        </p:txBody>
      </p:sp>
      <p:sp>
        <p:nvSpPr>
          <p:cNvPr id="4" name="Foliennummernplatzhalter 3"/>
          <p:cNvSpPr>
            <a:spLocks noGrp="1"/>
          </p:cNvSpPr>
          <p:nvPr>
            <p:ph type="sldNum" sz="quarter" idx="10"/>
          </p:nvPr>
        </p:nvSpPr>
        <p:spPr/>
        <p:txBody>
          <a:bodyPr/>
          <a:lstStyle/>
          <a:p>
            <a:fld id="{9B2C16C3-19A0-40D0-BB8A-8D106A12C359}" type="slidenum">
              <a:rPr lang="de-CH" smtClean="0"/>
              <a:t>11</a:t>
            </a:fld>
            <a:endParaRPr lang="de-CH"/>
          </a:p>
        </p:txBody>
      </p:sp>
    </p:spTree>
    <p:extLst>
      <p:ext uri="{BB962C8B-B14F-4D97-AF65-F5344CB8AC3E}">
        <p14:creationId xmlns:p14="http://schemas.microsoft.com/office/powerpoint/2010/main" val="260327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Bereits kurz nach dem Inkrafttreten der Schweizerischen Strafprozessordnung (StPO) am 1. Januar 2011 wiesen kritische Stimmen aus der Praxis – wer? - auf problematische Aspekte einzelner Bestimmungen hin. </a:t>
            </a:r>
          </a:p>
          <a:p>
            <a:endParaRPr lang="de-CH" dirty="0"/>
          </a:p>
          <a:p>
            <a:r>
              <a:rPr lang="de-CH" dirty="0"/>
              <a:t>Massvolle Einschränkung der Teilnahmerechte</a:t>
            </a:r>
          </a:p>
          <a:p>
            <a:r>
              <a:rPr lang="de-CH" dirty="0"/>
              <a:t>Im Zentrum der öffentlichen Diskussionen standen von Beginn weg  die Teilnahmerechte in Strafverfahren. Das geltende Recht erlaubt es beschuldigten Personen, an allen Beweiserhebungen teilzunehmen, insbesondere auch an Einvernahmen von mitbeschuldigten Personen. Dies – so die Befürworter - sei problematisch, weil es der beschuldigten Person ermögliche, ihre Aussagen an jene anderer Personen anzupassen. Das könne dazu führen, dass in einem Verfahren mit mehreren beschuldigten Personen einzelne bevorteilt würden.</a:t>
            </a:r>
          </a:p>
          <a:p>
            <a:r>
              <a:rPr lang="de-CH" dirty="0"/>
              <a:t>In der Vernehmlassung war die vom Bundesrat vorgeschlagene neue Regelung umstritten. Die Kritik wurde berücksichtigt und die Regelung angepasst. Künftig soll das Teilnahmerecht einer beschuldigten Person so lange eingeschränkt werden können, bis sie sich selber zum Gegenstand der Einvernahme geäussert hat. Weil diese Teilnahmerechte einen wichtigen Ausgleich zur strukturell starken Stellung der Staatsanwaltschaft bilden, werden sie aber nicht auf das von der Europäischen Menschenrechtskonvention garantierte Minimum reduziert, wie dies in der Vernehmlassung vereinzelt gefordert wurde.</a:t>
            </a:r>
          </a:p>
        </p:txBody>
      </p:sp>
      <p:sp>
        <p:nvSpPr>
          <p:cNvPr id="4" name="Foliennummernplatzhalter 3"/>
          <p:cNvSpPr>
            <a:spLocks noGrp="1"/>
          </p:cNvSpPr>
          <p:nvPr>
            <p:ph type="sldNum" sz="quarter" idx="10"/>
          </p:nvPr>
        </p:nvSpPr>
        <p:spPr/>
        <p:txBody>
          <a:bodyPr/>
          <a:lstStyle/>
          <a:p>
            <a:fld id="{9B2C16C3-19A0-40D0-BB8A-8D106A12C359}" type="slidenum">
              <a:rPr lang="de-CH" smtClean="0"/>
              <a:t>12</a:t>
            </a:fld>
            <a:endParaRPr lang="de-CH"/>
          </a:p>
        </p:txBody>
      </p:sp>
    </p:spTree>
    <p:extLst>
      <p:ext uri="{BB962C8B-B14F-4D97-AF65-F5344CB8AC3E}">
        <p14:creationId xmlns:p14="http://schemas.microsoft.com/office/powerpoint/2010/main" val="20546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13</a:t>
            </a:fld>
            <a:endParaRPr lang="de-CH"/>
          </a:p>
        </p:txBody>
      </p:sp>
    </p:spTree>
    <p:extLst>
      <p:ext uri="{BB962C8B-B14F-4D97-AF65-F5344CB8AC3E}">
        <p14:creationId xmlns:p14="http://schemas.microsoft.com/office/powerpoint/2010/main" val="113028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14</a:t>
            </a:fld>
            <a:endParaRPr lang="de-CH"/>
          </a:p>
        </p:txBody>
      </p:sp>
    </p:spTree>
    <p:extLst>
      <p:ext uri="{BB962C8B-B14F-4D97-AF65-F5344CB8AC3E}">
        <p14:creationId xmlns:p14="http://schemas.microsoft.com/office/powerpoint/2010/main" val="156860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a:t>Umstritten bis zuletzt war auch das vom Bundesrat beantragte </a:t>
            </a:r>
            <a:r>
              <a:rPr lang="de-CH" dirty="0" err="1"/>
              <a:t>Rekursrecht</a:t>
            </a:r>
            <a:r>
              <a:rPr lang="de-CH" dirty="0"/>
              <a:t> der Staatsanwaltschaft gegen Entscheide von Haftrichtern und -</a:t>
            </a:r>
            <a:r>
              <a:rPr lang="de-CH" dirty="0" err="1"/>
              <a:t>richterinnen</a:t>
            </a:r>
            <a:r>
              <a:rPr lang="de-CH" dirty="0"/>
              <a:t>. Nach dem Willen des Ständerats sollte die Anklage innert sechs Stunden Einsprache erheben können, wenn das Haftgericht beispielsweise ihren Antrag auf Haftverlängerung ablehnt.</a:t>
            </a:r>
          </a:p>
          <a:p>
            <a:r>
              <a:rPr lang="de-CH" dirty="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15</a:t>
            </a:fld>
            <a:endParaRPr lang="de-CH"/>
          </a:p>
        </p:txBody>
      </p:sp>
    </p:spTree>
    <p:extLst>
      <p:ext uri="{BB962C8B-B14F-4D97-AF65-F5344CB8AC3E}">
        <p14:creationId xmlns:p14="http://schemas.microsoft.com/office/powerpoint/2010/main" val="279992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16</a:t>
            </a:fld>
            <a:endParaRPr lang="de-CH"/>
          </a:p>
        </p:txBody>
      </p:sp>
    </p:spTree>
    <p:extLst>
      <p:ext uri="{BB962C8B-B14F-4D97-AF65-F5344CB8AC3E}">
        <p14:creationId xmlns:p14="http://schemas.microsoft.com/office/powerpoint/2010/main" val="224979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a:t>Umstritten bis zuletzt war auch das vom Bundesrat beantragte </a:t>
            </a:r>
            <a:r>
              <a:rPr lang="de-CH" dirty="0" err="1"/>
              <a:t>Rekursrecht</a:t>
            </a:r>
            <a:r>
              <a:rPr lang="de-CH" dirty="0"/>
              <a:t> der Staatsanwaltschaft gegen Entscheide von Haftrichtern und -</a:t>
            </a:r>
            <a:r>
              <a:rPr lang="de-CH" dirty="0" err="1"/>
              <a:t>richterinnen</a:t>
            </a:r>
            <a:r>
              <a:rPr lang="de-CH" dirty="0"/>
              <a:t>. Nach dem Willen des Ständerats sollte die Anklage innert sechs Stunden Einsprache erheben können, wenn das Haftgericht beispielsweise ihren Antrag auf Haftverlängerung ablehnt.</a:t>
            </a:r>
          </a:p>
          <a:p>
            <a:r>
              <a:rPr lang="de-CH" dirty="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17</a:t>
            </a:fld>
            <a:endParaRPr lang="de-CH"/>
          </a:p>
        </p:txBody>
      </p:sp>
    </p:spTree>
    <p:extLst>
      <p:ext uri="{BB962C8B-B14F-4D97-AF65-F5344CB8AC3E}">
        <p14:creationId xmlns:p14="http://schemas.microsoft.com/office/powerpoint/2010/main" val="440841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a:t>Umstritten bis zuletzt war auch das vom Bundesrat beantragte </a:t>
            </a:r>
            <a:r>
              <a:rPr lang="de-CH" dirty="0" err="1"/>
              <a:t>Rekursrecht</a:t>
            </a:r>
            <a:r>
              <a:rPr lang="de-CH" dirty="0"/>
              <a:t> der Staatsanwaltschaft gegen Entscheide von Haftrichtern und -</a:t>
            </a:r>
            <a:r>
              <a:rPr lang="de-CH" dirty="0" err="1"/>
              <a:t>richterinnen</a:t>
            </a:r>
            <a:r>
              <a:rPr lang="de-CH" dirty="0"/>
              <a:t>. Nach dem Willen des Ständerats sollte die Anklage innert sechs Stunden Einsprache erheben können, wenn das Haftgericht beispielsweise ihren Antrag auf Haftverlängerung ablehnt.</a:t>
            </a:r>
          </a:p>
          <a:p>
            <a:r>
              <a:rPr lang="de-CH" dirty="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18</a:t>
            </a:fld>
            <a:endParaRPr lang="de-CH"/>
          </a:p>
        </p:txBody>
      </p:sp>
    </p:spTree>
    <p:extLst>
      <p:ext uri="{BB962C8B-B14F-4D97-AF65-F5344CB8AC3E}">
        <p14:creationId xmlns:p14="http://schemas.microsoft.com/office/powerpoint/2010/main" val="306585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a:t>Umstritten bis zuletzt war auch das vom Bundesrat beantragte </a:t>
            </a:r>
            <a:r>
              <a:rPr lang="de-CH" dirty="0" err="1"/>
              <a:t>Rekursrecht</a:t>
            </a:r>
            <a:r>
              <a:rPr lang="de-CH" dirty="0"/>
              <a:t> der Staatsanwaltschaft gegen Entscheide von Haftrichtern und -</a:t>
            </a:r>
            <a:r>
              <a:rPr lang="de-CH" dirty="0" err="1"/>
              <a:t>richterinnen</a:t>
            </a:r>
            <a:r>
              <a:rPr lang="de-CH" dirty="0"/>
              <a:t>. Nach dem Willen des Ständerats sollte die Anklage innert sechs Stunden Einsprache erheben können, wenn das Haftgericht beispielsweise ihren Antrag auf Haftverlängerung ablehnt.</a:t>
            </a:r>
          </a:p>
          <a:p>
            <a:r>
              <a:rPr lang="de-CH" dirty="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19</a:t>
            </a:fld>
            <a:endParaRPr lang="de-CH"/>
          </a:p>
        </p:txBody>
      </p:sp>
    </p:spTree>
    <p:extLst>
      <p:ext uri="{BB962C8B-B14F-4D97-AF65-F5344CB8AC3E}">
        <p14:creationId xmlns:p14="http://schemas.microsoft.com/office/powerpoint/2010/main" val="41153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a:t>
            </a:fld>
            <a:endParaRPr lang="de-CH"/>
          </a:p>
        </p:txBody>
      </p:sp>
    </p:spTree>
    <p:extLst>
      <p:ext uri="{BB962C8B-B14F-4D97-AF65-F5344CB8AC3E}">
        <p14:creationId xmlns:p14="http://schemas.microsoft.com/office/powerpoint/2010/main" val="254174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20</a:t>
            </a:fld>
            <a:endParaRPr lang="de-CH"/>
          </a:p>
        </p:txBody>
      </p:sp>
    </p:spTree>
    <p:extLst>
      <p:ext uri="{BB962C8B-B14F-4D97-AF65-F5344CB8AC3E}">
        <p14:creationId xmlns:p14="http://schemas.microsoft.com/office/powerpoint/2010/main" val="141602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beide Parteien eines Verfahrens auf eine Mediation einigen können. Deren Ergebnis kann die Strafverfolgungsbehörde berücksichtigen.</a:t>
            </a:r>
          </a:p>
          <a:p>
            <a:endParaRPr lang="de-CH" dirty="0"/>
          </a:p>
          <a:p>
            <a:r>
              <a:rPr lang="de-CH" dirty="0"/>
              <a:t>Mit der "Justice restaurative" hätte der Nationalrat zunächst eine Neuerung ins Strafprozessrecht aufnehmen wollen, gab dann aber in der Differenzbereinigung nach. Bei diesem Verfahren können die Parteien in allen Stadien eines Verfahrens in eine Mediation einwilligen und aktiv zur Wiedergutmachung beitragen.</a:t>
            </a:r>
          </a:p>
          <a:p>
            <a:r>
              <a:rPr lang="de-CH" dirty="0"/>
              <a:t>Vom Tisch ist die "Justice restaurative" aber nicht: Die Räte erteilten dem Bundesrat gegen dessen Willen den Auftrag, eine Vorlage auszuarbeiten. Für einen Gesetzgebungsauftrag sei wegen zahlreicher offener Fragen zu früh, sagte Justizministerin Karin Keller-Sutter. Auch sei mit einem Postulat ein Prüfauftrag hängig.</a:t>
            </a:r>
          </a:p>
        </p:txBody>
      </p:sp>
      <p:sp>
        <p:nvSpPr>
          <p:cNvPr id="4" name="Foliennummernplatzhalter 3"/>
          <p:cNvSpPr>
            <a:spLocks noGrp="1"/>
          </p:cNvSpPr>
          <p:nvPr>
            <p:ph type="sldNum" sz="quarter" idx="10"/>
          </p:nvPr>
        </p:nvSpPr>
        <p:spPr/>
        <p:txBody>
          <a:bodyPr/>
          <a:lstStyle/>
          <a:p>
            <a:fld id="{9B2C16C3-19A0-40D0-BB8A-8D106A12C359}" type="slidenum">
              <a:rPr lang="de-CH" smtClean="0"/>
              <a:t>21</a:t>
            </a:fld>
            <a:endParaRPr lang="de-CH"/>
          </a:p>
        </p:txBody>
      </p:sp>
    </p:spTree>
    <p:extLst>
      <p:ext uri="{BB962C8B-B14F-4D97-AF65-F5344CB8AC3E}">
        <p14:creationId xmlns:p14="http://schemas.microsoft.com/office/powerpoint/2010/main" val="378601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22</a:t>
            </a:fld>
            <a:endParaRPr lang="de-CH"/>
          </a:p>
        </p:txBody>
      </p:sp>
    </p:spTree>
    <p:extLst>
      <p:ext uri="{BB962C8B-B14F-4D97-AF65-F5344CB8AC3E}">
        <p14:creationId xmlns:p14="http://schemas.microsoft.com/office/powerpoint/2010/main" val="24446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23</a:t>
            </a:fld>
            <a:endParaRPr lang="de-CH"/>
          </a:p>
        </p:txBody>
      </p:sp>
    </p:spTree>
    <p:extLst>
      <p:ext uri="{BB962C8B-B14F-4D97-AF65-F5344CB8AC3E}">
        <p14:creationId xmlns:p14="http://schemas.microsoft.com/office/powerpoint/2010/main" val="399221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24</a:t>
            </a:fld>
            <a:endParaRPr lang="de-CH"/>
          </a:p>
        </p:txBody>
      </p:sp>
    </p:spTree>
    <p:extLst>
      <p:ext uri="{BB962C8B-B14F-4D97-AF65-F5344CB8AC3E}">
        <p14:creationId xmlns:p14="http://schemas.microsoft.com/office/powerpoint/2010/main" val="240086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3</a:t>
            </a:fld>
            <a:endParaRPr lang="de-CH"/>
          </a:p>
        </p:txBody>
      </p:sp>
    </p:spTree>
    <p:extLst>
      <p:ext uri="{BB962C8B-B14F-4D97-AF65-F5344CB8AC3E}">
        <p14:creationId xmlns:p14="http://schemas.microsoft.com/office/powerpoint/2010/main" val="212134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4</a:t>
            </a:fld>
            <a:endParaRPr lang="de-CH"/>
          </a:p>
        </p:txBody>
      </p:sp>
    </p:spTree>
    <p:extLst>
      <p:ext uri="{BB962C8B-B14F-4D97-AF65-F5344CB8AC3E}">
        <p14:creationId xmlns:p14="http://schemas.microsoft.com/office/powerpoint/2010/main" val="167743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5</a:t>
            </a:fld>
            <a:endParaRPr lang="de-CH"/>
          </a:p>
        </p:txBody>
      </p:sp>
    </p:spTree>
    <p:extLst>
      <p:ext uri="{BB962C8B-B14F-4D97-AF65-F5344CB8AC3E}">
        <p14:creationId xmlns:p14="http://schemas.microsoft.com/office/powerpoint/2010/main" val="345954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6</a:t>
            </a:fld>
            <a:endParaRPr lang="de-CH"/>
          </a:p>
        </p:txBody>
      </p:sp>
    </p:spTree>
    <p:extLst>
      <p:ext uri="{BB962C8B-B14F-4D97-AF65-F5344CB8AC3E}">
        <p14:creationId xmlns:p14="http://schemas.microsoft.com/office/powerpoint/2010/main" val="342755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Bereits kurz nach dem Inkrafttreten der Schweizerischen Strafprozessordnung (StPO) am 1. Januar 2011 wiesen kritische Stimmen aus der Praxis – wer? - auf problematische Aspekte einzelner Bestimmungen hin. </a:t>
            </a:r>
          </a:p>
          <a:p>
            <a:endParaRPr lang="de-CH" dirty="0"/>
          </a:p>
          <a:p>
            <a:r>
              <a:rPr lang="de-CH" dirty="0"/>
              <a:t>Massvolle Einschränkung der Teilnahmerechte</a:t>
            </a:r>
          </a:p>
          <a:p>
            <a:r>
              <a:rPr lang="de-CH" dirty="0"/>
              <a:t>Im Zentrum der öffentlichen Diskussionen standen von Beginn weg  die Teilnahmerechte in Strafverfahren. Das geltende Recht erlaubt es beschuldigten Personen, an allen Beweiserhebungen teilzunehmen, insbesondere auch an Einvernahmen von mitbeschuldigten Personen. Dies – so die Befürworter - sei problematisch, weil es der beschuldigten Person ermögliche, ihre Aussagen an jene anderer Personen anzupassen. Das könne dazu führen, dass in einem Verfahren mit mehreren beschuldigten Personen einzelne bevorteilt würden.</a:t>
            </a:r>
          </a:p>
          <a:p>
            <a:r>
              <a:rPr lang="de-CH" dirty="0"/>
              <a:t>In der Vernehmlassung war die vom Bundesrat vorgeschlagene neue Regelung umstritten. Die Kritik wurde berücksichtigt und die Regelung angepasst. Künftig soll das Teilnahmerecht einer beschuldigten Person so lange eingeschränkt werden können, bis sie sich selber zum Gegenstand der Einvernahme geäussert hat. Weil diese Teilnahmerechte einen wichtigen Ausgleich zur strukturell starken Stellung der Staatsanwaltschaft bilden, werden sie aber nicht auf das von der Europäischen Menschenrechtskonvention garantierte Minimum reduziert, wie dies in der Vernehmlassung vereinzelt gefordert wurde.</a:t>
            </a:r>
          </a:p>
        </p:txBody>
      </p:sp>
      <p:sp>
        <p:nvSpPr>
          <p:cNvPr id="4" name="Foliennummernplatzhalter 3"/>
          <p:cNvSpPr>
            <a:spLocks noGrp="1"/>
          </p:cNvSpPr>
          <p:nvPr>
            <p:ph type="sldNum" sz="quarter" idx="10"/>
          </p:nvPr>
        </p:nvSpPr>
        <p:spPr/>
        <p:txBody>
          <a:bodyPr/>
          <a:lstStyle/>
          <a:p>
            <a:fld id="{9B2C16C3-19A0-40D0-BB8A-8D106A12C359}" type="slidenum">
              <a:rPr lang="de-CH" smtClean="0"/>
              <a:t>7</a:t>
            </a:fld>
            <a:endParaRPr lang="de-CH"/>
          </a:p>
        </p:txBody>
      </p:sp>
    </p:spTree>
    <p:extLst>
      <p:ext uri="{BB962C8B-B14F-4D97-AF65-F5344CB8AC3E}">
        <p14:creationId xmlns:p14="http://schemas.microsoft.com/office/powerpoint/2010/main" val="33279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Faires Verfahren garantiert</a:t>
            </a:r>
          </a:p>
          <a:p>
            <a:r>
              <a:rPr lang="de-CH" dirty="0"/>
              <a:t>Ausgleich zu Stärkung STA </a:t>
            </a:r>
          </a:p>
          <a:p>
            <a:r>
              <a:rPr lang="de-CH" dirty="0"/>
              <a:t>«einlässliche» Aussage: </a:t>
            </a:r>
          </a:p>
          <a:p>
            <a:r>
              <a:rPr lang="de-CH" dirty="0"/>
              <a:t>Sich einlässlich zu äussern, sei für Unschuldige schwierig, da sie nicht mehr sagen könnten, als dass sie unschuldig seien, gab Philipp Matthias </a:t>
            </a:r>
            <a:r>
              <a:rPr lang="de-CH" dirty="0" err="1"/>
              <a:t>Bregy</a:t>
            </a:r>
            <a:r>
              <a:rPr lang="de-CH" dirty="0"/>
              <a:t> (CVP/VS) zu bedenken. Die Einschränkung bedeute für Beschuldigte, dass auf sie ihr Recht, die Aussage zu verweigern, verzichten müssten, um ihr Recht auf Teilnahme am Verfahren wahrnehmen zu können, sagte Elisabeth Schneider </a:t>
            </a:r>
            <a:r>
              <a:rPr lang="de-CH" dirty="0" err="1"/>
              <a:t>Schüttel</a:t>
            </a:r>
            <a:r>
              <a:rPr lang="de-CH" dirty="0"/>
              <a:t> (SP/FR).</a:t>
            </a:r>
          </a:p>
          <a:p>
            <a:r>
              <a:rPr lang="de-CH" dirty="0"/>
              <a:t>Was, wenn Boss der Bande anwesend ist?</a:t>
            </a:r>
          </a:p>
          <a:p>
            <a:endParaRPr lang="de-CH" dirty="0"/>
          </a:p>
          <a:p>
            <a:r>
              <a:rPr lang="de-CH" dirty="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a:t>"Wie würden wohl die 'Tatort'-Kommissare </a:t>
            </a:r>
            <a:r>
              <a:rPr lang="de-CH" dirty="0" err="1"/>
              <a:t>Batic</a:t>
            </a:r>
            <a:r>
              <a:rPr lang="de-CH" dirty="0"/>
              <a:t> und </a:t>
            </a:r>
            <a:r>
              <a:rPr lang="de-CH" dirty="0" err="1"/>
              <a:t>Leitmayr</a:t>
            </a:r>
            <a:r>
              <a:rPr lang="de-CH" dirty="0"/>
              <a:t> diese Verhöre führen?", fragte Heidi </a:t>
            </a:r>
            <a:r>
              <a:rPr lang="de-CH" dirty="0" err="1"/>
              <a:t>Z'Graggen</a:t>
            </a:r>
            <a:r>
              <a:rPr lang="de-CH" dirty="0"/>
              <a:t> (FDP/UR). "Sicher nicht, wenn alle Beschuldigten im Raum wären." Insbesondere, wenn hinten im Raum der Bandenchef sitze. Bei einer solchen Konstellation Widersprüche beziehungsweise die Wahrheit zu finden, sei quasi unmöglich.</a:t>
            </a:r>
          </a:p>
          <a:p>
            <a:endParaRPr lang="de-CH" dirty="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8</a:t>
            </a:fld>
            <a:endParaRPr lang="de-CH"/>
          </a:p>
        </p:txBody>
      </p:sp>
    </p:spTree>
    <p:extLst>
      <p:ext uri="{BB962C8B-B14F-4D97-AF65-F5344CB8AC3E}">
        <p14:creationId xmlns:p14="http://schemas.microsoft.com/office/powerpoint/2010/main" val="364805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Faires Verfahren garantiert</a:t>
            </a:r>
          </a:p>
          <a:p>
            <a:r>
              <a:rPr lang="de-CH" dirty="0"/>
              <a:t>Ausgleich zu Stärkung STA </a:t>
            </a:r>
          </a:p>
          <a:p>
            <a:r>
              <a:rPr lang="de-CH" dirty="0"/>
              <a:t>«einlässliche» Aussage: </a:t>
            </a:r>
          </a:p>
          <a:p>
            <a:r>
              <a:rPr lang="de-CH" dirty="0"/>
              <a:t>Sich einlässlich zu äussern, sei für Unschuldige schwierig, da sie nicht mehr sagen könnten, als dass sie unschuldig seien, gab Philipp Matthias </a:t>
            </a:r>
            <a:r>
              <a:rPr lang="de-CH" dirty="0" err="1"/>
              <a:t>Bregy</a:t>
            </a:r>
            <a:r>
              <a:rPr lang="de-CH" dirty="0"/>
              <a:t> (CVP/VS) zu bedenken. Die Einschränkung bedeute für Beschuldigte, dass auf sie ihr Recht, die Aussage zu verweigern, verzichten müssten, um ihr Recht auf Teilnahme am Verfahren wahrnehmen zu können, sagte Elisabeth Schneider </a:t>
            </a:r>
            <a:r>
              <a:rPr lang="de-CH" dirty="0" err="1"/>
              <a:t>Schüttel</a:t>
            </a:r>
            <a:r>
              <a:rPr lang="de-CH" dirty="0"/>
              <a:t> (SP/FR).</a:t>
            </a:r>
          </a:p>
          <a:p>
            <a:r>
              <a:rPr lang="de-CH" dirty="0"/>
              <a:t>Was, wenn Boss der Bande anwesend ist?</a:t>
            </a:r>
          </a:p>
          <a:p>
            <a:endParaRPr lang="de-CH" dirty="0"/>
          </a:p>
          <a:p>
            <a:r>
              <a:rPr lang="de-CH" dirty="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a:t>"Wie würden wohl die 'Tatort'-Kommissare </a:t>
            </a:r>
            <a:r>
              <a:rPr lang="de-CH" dirty="0" err="1"/>
              <a:t>Batic</a:t>
            </a:r>
            <a:r>
              <a:rPr lang="de-CH" dirty="0"/>
              <a:t> und </a:t>
            </a:r>
            <a:r>
              <a:rPr lang="de-CH" dirty="0" err="1"/>
              <a:t>Leitmayr</a:t>
            </a:r>
            <a:r>
              <a:rPr lang="de-CH" dirty="0"/>
              <a:t> diese Verhöre führen?", fragte Heidi </a:t>
            </a:r>
            <a:r>
              <a:rPr lang="de-CH" dirty="0" err="1"/>
              <a:t>Z'Graggen</a:t>
            </a:r>
            <a:r>
              <a:rPr lang="de-CH" dirty="0"/>
              <a:t> (FDP/UR). "Sicher nicht, wenn alle Beschuldigten im Raum wären." Insbesondere, wenn hinten im Raum der Bandenchef sitze. Bei einer solchen Konstellation Widersprüche beziehungsweise die Wahrheit zu finden, sei quasi unmöglich.</a:t>
            </a:r>
          </a:p>
          <a:p>
            <a:endParaRPr lang="de-CH" dirty="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9</a:t>
            </a:fld>
            <a:endParaRPr lang="de-CH"/>
          </a:p>
        </p:txBody>
      </p:sp>
    </p:spTree>
    <p:extLst>
      <p:ext uri="{BB962C8B-B14F-4D97-AF65-F5344CB8AC3E}">
        <p14:creationId xmlns:p14="http://schemas.microsoft.com/office/powerpoint/2010/main" val="32017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16.06.22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272930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16.06.22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318532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16.06.22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11499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16.06.22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188086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483E4D3-CA12-4F16-964F-79730B96445D}" type="datetimeFigureOut">
              <a:rPr lang="de-CH" smtClean="0"/>
              <a:t>16.06.22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22032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D483E4D3-CA12-4F16-964F-79730B96445D}" type="datetimeFigureOut">
              <a:rPr lang="de-CH" smtClean="0"/>
              <a:t>16.06.22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76335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D483E4D3-CA12-4F16-964F-79730B96445D}" type="datetimeFigureOut">
              <a:rPr lang="de-CH" smtClean="0"/>
              <a:t>16.06.22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193774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D483E4D3-CA12-4F16-964F-79730B96445D}" type="datetimeFigureOut">
              <a:rPr lang="de-CH" smtClean="0"/>
              <a:t>16.06.22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346539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83E4D3-CA12-4F16-964F-79730B96445D}" type="datetimeFigureOut">
              <a:rPr lang="de-CH" smtClean="0"/>
              <a:t>16.06.22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30914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483E4D3-CA12-4F16-964F-79730B96445D}" type="datetimeFigureOut">
              <a:rPr lang="de-CH" smtClean="0"/>
              <a:t>16.06.22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348381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483E4D3-CA12-4F16-964F-79730B96445D}" type="datetimeFigureOut">
              <a:rPr lang="de-CH" smtClean="0"/>
              <a:t>16.06.22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a:t>
            </a:fld>
            <a:endParaRPr lang="de-CH"/>
          </a:p>
        </p:txBody>
      </p:sp>
    </p:spTree>
    <p:extLst>
      <p:ext uri="{BB962C8B-B14F-4D97-AF65-F5344CB8AC3E}">
        <p14:creationId xmlns:p14="http://schemas.microsoft.com/office/powerpoint/2010/main" val="229602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3E4D3-CA12-4F16-964F-79730B96445D}" type="datetimeFigureOut">
              <a:rPr lang="de-CH" smtClean="0"/>
              <a:t>16.06.22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92520-7B94-4526-BFD9-CCDFE248A8BB}" type="slidenum">
              <a:rPr lang="de-CH" smtClean="0"/>
              <a:t>‹N°›</a:t>
            </a:fld>
            <a:endParaRPr lang="de-CH"/>
          </a:p>
        </p:txBody>
      </p:sp>
    </p:spTree>
    <p:extLst>
      <p:ext uri="{BB962C8B-B14F-4D97-AF65-F5344CB8AC3E}">
        <p14:creationId xmlns:p14="http://schemas.microsoft.com/office/powerpoint/2010/main" val="745734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13085"/>
            <a:ext cx="9144000" cy="3997140"/>
          </a:xfr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nchor="ctr"/>
          <a:lstStyle/>
          <a:p>
            <a:r>
              <a:rPr lang="fr-FR" noProof="0" dirty="0"/>
              <a:t>Révision du CPP</a:t>
            </a:r>
          </a:p>
        </p:txBody>
      </p:sp>
      <p:pic>
        <p:nvPicPr>
          <p:cNvPr id="4" name="Grafik 3"/>
          <p:cNvPicPr>
            <a:picLocks noChangeAspect="1"/>
          </p:cNvPicPr>
          <p:nvPr/>
        </p:nvPicPr>
        <p:blipFill>
          <a:blip r:embed="rId3"/>
          <a:stretch>
            <a:fillRect/>
          </a:stretch>
        </p:blipFill>
        <p:spPr>
          <a:xfrm>
            <a:off x="4882791" y="169489"/>
            <a:ext cx="2426418" cy="1280271"/>
          </a:xfrm>
          <a:prstGeom prst="rect">
            <a:avLst/>
          </a:prstGeom>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69" y="6255434"/>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7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 : épisode 3 de la révision</a:t>
            </a:r>
          </a:p>
        </p:txBody>
      </p:sp>
      <p:sp>
        <p:nvSpPr>
          <p:cNvPr id="3" name="Inhaltsplatzhalter 2"/>
          <p:cNvSpPr>
            <a:spLocks noGrp="1"/>
          </p:cNvSpPr>
          <p:nvPr>
            <p:ph idx="1"/>
          </p:nvPr>
        </p:nvSpPr>
        <p:spPr/>
        <p:txBody>
          <a:bodyPr>
            <a:normAutofit/>
          </a:bodyPr>
          <a:lstStyle/>
          <a:p>
            <a:pPr marL="0" indent="0">
              <a:buNone/>
            </a:pPr>
            <a:endParaRPr lang="fr-FR" noProof="0" dirty="0"/>
          </a:p>
          <a:p>
            <a:pPr marL="0" indent="0">
              <a:buNone/>
            </a:pPr>
            <a:r>
              <a:rPr lang="fr-FR" noProof="0" dirty="0"/>
              <a:t>Art. 147</a:t>
            </a:r>
            <a:r>
              <a:rPr lang="fr-FR" i="1" noProof="0" dirty="0"/>
              <a:t>a </a:t>
            </a:r>
            <a:r>
              <a:rPr lang="fr-FR" noProof="0" dirty="0"/>
              <a:t>CPP (Conseil des États)</a:t>
            </a:r>
          </a:p>
          <a:p>
            <a:pPr marL="0" indent="0">
              <a:buNone/>
            </a:pPr>
            <a:r>
              <a:rPr lang="fr-FR" dirty="0"/>
              <a:t>« Le ministère public peut exclure le prévenu de la première audition d’un coprévenu. Le prévenu ne peut être exclu s'il a lui-même déjà été entendu en dehors de la procédure de détention.</a:t>
            </a:r>
          </a:p>
          <a:p>
            <a:pPr marL="0" indent="0">
              <a:buNone/>
            </a:pPr>
            <a:endParaRPr lang="fr-FR" noProof="0" dirty="0"/>
          </a:p>
          <a:p>
            <a:pPr marL="0" indent="0">
              <a:buNone/>
            </a:pPr>
            <a:r>
              <a:rPr lang="fr-FR" noProof="0" dirty="0"/>
              <a:t>Le défenseur est lui aussi exclu. »</a:t>
            </a:r>
          </a:p>
          <a:p>
            <a:pPr marL="0" indent="0">
              <a:buNone/>
            </a:pPr>
            <a:endParaRPr lang="fr-FR" noProof="0" dirty="0"/>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8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 : épilogue de la révision</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haltsplatzhalter 13"/>
          <p:cNvPicPr>
            <a:picLocks noGrp="1" noChangeAspect="1"/>
          </p:cNvPicPr>
          <p:nvPr>
            <p:ph idx="1"/>
          </p:nvPr>
        </p:nvPicPr>
        <p:blipFill>
          <a:blip r:embed="rId5"/>
          <a:stretch>
            <a:fillRect/>
          </a:stretch>
        </p:blipFill>
        <p:spPr>
          <a:xfrm>
            <a:off x="2831221" y="1825625"/>
            <a:ext cx="6529557" cy="4351338"/>
          </a:xfrm>
          <a:prstGeom prst="rect">
            <a:avLst/>
          </a:prstGeom>
        </p:spPr>
      </p:pic>
    </p:spTree>
    <p:extLst>
      <p:ext uri="{BB962C8B-B14F-4D97-AF65-F5344CB8AC3E}">
        <p14:creationId xmlns:p14="http://schemas.microsoft.com/office/powerpoint/2010/main" val="271427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 : </a:t>
            </a:r>
            <a:r>
              <a:rPr lang="fr-FR" i="1" noProof="0" dirty="0"/>
              <a:t>statu quo</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dirty="0"/>
              <a:t>Art. 147 al. 1 CPP (</a:t>
            </a:r>
            <a:r>
              <a:rPr lang="fr-FR" i="1" dirty="0"/>
              <a:t>de lege </a:t>
            </a:r>
            <a:r>
              <a:rPr lang="fr-FR" i="1" dirty="0" err="1"/>
              <a:t>lata</a:t>
            </a:r>
            <a:r>
              <a:rPr lang="fr-FR" dirty="0"/>
              <a:t>) : </a:t>
            </a:r>
          </a:p>
          <a:p>
            <a:pPr marL="0" indent="0">
              <a:buNone/>
            </a:pPr>
            <a:r>
              <a:rPr lang="fr-FR" dirty="0"/>
              <a:t>« Les parties ont le droit d’assister à l’administration des preuves par le ministère public et les tribunaux et de poser des questions aux comparants. (…)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58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Consultation des dossiers </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dirty="0"/>
              <a:t>Art</a:t>
            </a:r>
            <a:r>
              <a:rPr lang="fr-FR" noProof="0"/>
              <a:t>. 101 al</a:t>
            </a:r>
            <a:r>
              <a:rPr lang="fr-FR" noProof="0" dirty="0"/>
              <a:t>. 1 CPP (</a:t>
            </a:r>
            <a:r>
              <a:rPr lang="fr-FR" i="1" noProof="0" dirty="0"/>
              <a:t>de lege </a:t>
            </a:r>
            <a:r>
              <a:rPr lang="fr-FR" i="1" noProof="0" err="1"/>
              <a:t>lata</a:t>
            </a:r>
            <a:r>
              <a:rPr lang="fr-FR" noProof="0"/>
              <a:t>) :</a:t>
            </a:r>
            <a:endParaRPr lang="fr-FR" noProof="0" dirty="0"/>
          </a:p>
          <a:p>
            <a:pPr marL="0" indent="0">
              <a:buNone/>
            </a:pPr>
            <a:r>
              <a:rPr lang="fr-FR" noProof="0" dirty="0"/>
              <a:t>« Les parties peuvent consulter le dossier d’une procédure pénale pendante, au plus tard après la première audition du prévenu et l’administration des preuves principales par le </a:t>
            </a:r>
            <a:r>
              <a:rPr lang="fr-FR" noProof="0"/>
              <a:t>ministère public ; </a:t>
            </a:r>
            <a:r>
              <a:rPr lang="fr-FR" noProof="0" dirty="0"/>
              <a:t>(…)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00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normAutofit/>
          </a:bodyPr>
          <a:lstStyle/>
          <a:p>
            <a:r>
              <a:rPr lang="fr-FR" sz="4000" noProof="0" dirty="0"/>
              <a:t>Consultation des dossiers : tentatives de révision</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dirty="0"/>
              <a:t>Art. 101</a:t>
            </a:r>
            <a:r>
              <a:rPr lang="fr-FR" baseline="30000" noProof="0" dirty="0"/>
              <a:t>bis</a:t>
            </a:r>
            <a:r>
              <a:rPr lang="fr-FR" noProof="0" dirty="0"/>
              <a:t> CPP (projet)</a:t>
            </a:r>
          </a:p>
          <a:p>
            <a:pPr marL="0" indent="0">
              <a:buNone/>
            </a:pPr>
            <a:r>
              <a:rPr lang="fr-FR" noProof="0" dirty="0"/>
              <a:t>« Si le prévenu a été exclu d’une audition conformément à l’art. 147</a:t>
            </a:r>
            <a:r>
              <a:rPr lang="fr-FR" i="1" noProof="0" dirty="0"/>
              <a:t>a</a:t>
            </a:r>
            <a:r>
              <a:rPr lang="fr-FR" noProof="0" dirty="0"/>
              <a:t>, la consultation du procès-verbal de l’audition peut lui être refusée ainsi qu’à son défenseur jusqu’à ce qu’il ait été exhorté à s’exprimer sur les déclarations de la personne entendue.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1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Détention provisoire : droit de recours du MP</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a:t>Art. 222 </a:t>
            </a:r>
            <a:r>
              <a:rPr lang="fr-FR" noProof="0" dirty="0"/>
              <a:t>CPP (</a:t>
            </a:r>
            <a:r>
              <a:rPr lang="fr-FR" i="1" noProof="0" dirty="0"/>
              <a:t>de lege </a:t>
            </a:r>
            <a:r>
              <a:rPr lang="fr-FR" i="1" noProof="0" err="1"/>
              <a:t>lata</a:t>
            </a:r>
            <a:r>
              <a:rPr lang="fr-FR" noProof="0"/>
              <a:t>) : </a:t>
            </a:r>
            <a:endParaRPr lang="fr-FR" noProof="0" dirty="0"/>
          </a:p>
          <a:p>
            <a:pPr marL="0" indent="0">
              <a:buNone/>
            </a:pPr>
            <a:r>
              <a:rPr lang="fr-FR" noProof="0" dirty="0"/>
              <a:t>« Le détenu peut attaquer devant l’autorité de recours les décisions ordonnant une mise en détention provisoire ou une mise en détention pour des motifs de sûreté ou encore la prolongation ou le terme de cette détention. (…)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0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ATF 137 IV 22</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dirty="0"/>
              <a:t>Recours du ministère public, car</a:t>
            </a:r>
          </a:p>
          <a:p>
            <a:r>
              <a:rPr lang="fr-FR" noProof="0" dirty="0"/>
              <a:t>Principe de la double instance</a:t>
            </a:r>
          </a:p>
          <a:p>
            <a:r>
              <a:rPr lang="fr-FR" noProof="0" dirty="0"/>
              <a:t>On </a:t>
            </a:r>
            <a:r>
              <a:rPr lang="fr-FR" dirty="0"/>
              <a:t>évite une </a:t>
            </a:r>
            <a:r>
              <a:rPr lang="fr-FR" noProof="0" dirty="0"/>
              <a:t>scission lorsque le prévenu et le ministère public interjettent un recours</a:t>
            </a:r>
          </a:p>
          <a:p>
            <a:r>
              <a:rPr lang="fr-FR" noProof="0" dirty="0"/>
              <a:t>Présence d’un intérêt public</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95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normAutofit/>
          </a:bodyPr>
          <a:lstStyle/>
          <a:p>
            <a:r>
              <a:rPr lang="fr-FR" noProof="0" dirty="0"/>
              <a:t>Recours du MP : tentatives de révision</a:t>
            </a:r>
          </a:p>
        </p:txBody>
      </p:sp>
      <p:sp>
        <p:nvSpPr>
          <p:cNvPr id="3" name="Inhaltsplatzhalter 2"/>
          <p:cNvSpPr>
            <a:spLocks noGrp="1"/>
          </p:cNvSpPr>
          <p:nvPr>
            <p:ph idx="1"/>
          </p:nvPr>
        </p:nvSpPr>
        <p:spPr/>
        <p:txBody>
          <a:bodyPr>
            <a:normAutofit fontScale="92500"/>
          </a:bodyPr>
          <a:lstStyle/>
          <a:p>
            <a:pPr marL="0" indent="0">
              <a:buNone/>
            </a:pPr>
            <a:endParaRPr lang="fr-FR" noProof="0" dirty="0"/>
          </a:p>
          <a:p>
            <a:pPr marL="0" indent="0">
              <a:buNone/>
            </a:pPr>
            <a:r>
              <a:rPr lang="fr-FR" noProof="0" dirty="0"/>
              <a:t>Art. 222 CPP (Conseil fédéral) : </a:t>
            </a:r>
          </a:p>
          <a:p>
            <a:pPr marL="0" indent="0">
              <a:buNone/>
            </a:pPr>
            <a:r>
              <a:rPr lang="fr-CH" i="1" dirty="0"/>
              <a:t>En vigueur</a:t>
            </a:r>
            <a:r>
              <a:rPr lang="fr-CH" dirty="0"/>
              <a:t> : Le détenu peut attaquer devant l’autorité de recours les décisions ordonnant une mise en détention provisoire ou une mise en détention pour des motifs de sûreté ou encore la prolongation ou le terme de cette détention. (…)</a:t>
            </a:r>
            <a:endParaRPr lang="fr-FR" noProof="0" dirty="0"/>
          </a:p>
          <a:p>
            <a:pPr marL="0" indent="0">
              <a:buNone/>
            </a:pPr>
            <a:endParaRPr lang="fr-FR" noProof="0" dirty="0"/>
          </a:p>
          <a:p>
            <a:pPr marL="0" indent="0">
              <a:buNone/>
            </a:pPr>
            <a:r>
              <a:rPr lang="fr-FR" i="1" noProof="0" dirty="0"/>
              <a:t>Nouvel al. 2 </a:t>
            </a:r>
            <a:r>
              <a:rPr lang="fr-FR" noProof="0" dirty="0"/>
              <a:t>: </a:t>
            </a:r>
            <a:r>
              <a:rPr lang="fr-FR" dirty="0"/>
              <a:t>Le ministère public peut attaquer devant l’autorité de recours les décisions de ne pas ordonner, de ne pas prolonger ou de lever la détention provisoire ou la détention pour des motifs de sûreté. »</a:t>
            </a:r>
            <a:endParaRPr lang="fr-FR" noProof="0" dirty="0"/>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650"/>
            <a:ext cx="10515600" cy="1325563"/>
          </a:xfr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Recours du MP : procédure</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dirty="0"/>
              <a:t>Art. 226</a:t>
            </a:r>
            <a:r>
              <a:rPr lang="fr-FR" i="1" noProof="0" dirty="0"/>
              <a:t>a </a:t>
            </a:r>
            <a:r>
              <a:rPr lang="fr-FR" noProof="0" dirty="0"/>
              <a:t>CPP (Conseil fédéral) : </a:t>
            </a:r>
          </a:p>
          <a:p>
            <a:r>
              <a:rPr lang="fr-FR" noProof="0" dirty="0"/>
              <a:t>Recours </a:t>
            </a:r>
            <a:r>
              <a:rPr lang="fr-FR" i="1" noProof="0" dirty="0"/>
              <a:t>immédiat</a:t>
            </a:r>
            <a:r>
              <a:rPr lang="fr-FR" noProof="0" dirty="0"/>
              <a:t> devant le TMC</a:t>
            </a:r>
          </a:p>
          <a:p>
            <a:r>
              <a:rPr lang="fr-FR" noProof="0" dirty="0"/>
              <a:t>Le prévenu reste en détention provisoire</a:t>
            </a:r>
          </a:p>
          <a:p>
            <a:r>
              <a:rPr lang="fr-FR" noProof="0" dirty="0"/>
              <a:t>Recours </a:t>
            </a:r>
            <a:r>
              <a:rPr lang="fr-FR" i="1" noProof="0" dirty="0"/>
              <a:t>motivé</a:t>
            </a:r>
            <a:r>
              <a:rPr lang="fr-FR" noProof="0" dirty="0"/>
              <a:t>, déposé dans les 6 heures suivant l’annonce à l’autorité de recours</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À l’issue de la révision : pas de droit de recours du MP</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a:t>Art. 222 </a:t>
            </a:r>
            <a:r>
              <a:rPr lang="fr-FR" noProof="0" dirty="0"/>
              <a:t>CPP (Conseil </a:t>
            </a:r>
            <a:r>
              <a:rPr lang="fr-FR" noProof="0"/>
              <a:t>national) : </a:t>
            </a:r>
            <a:endParaRPr lang="fr-FR" noProof="0" dirty="0"/>
          </a:p>
          <a:p>
            <a:pPr marL="0" indent="0">
              <a:buNone/>
            </a:pPr>
            <a:r>
              <a:rPr lang="fr-FR" dirty="0"/>
              <a:t>« </a:t>
            </a:r>
            <a:r>
              <a:rPr lang="fr-FR" sz="2600" dirty="0">
                <a:solidFill>
                  <a:srgbClr val="C00000"/>
                </a:solidFill>
              </a:rPr>
              <a:t>Seul</a:t>
            </a:r>
            <a:r>
              <a:rPr lang="fr-FR" dirty="0"/>
              <a:t> le détenu peut attaquer devant l’autorité de recours les décisions ordonnant une mise en détention provisoire ou une mise en détention pour des motifs de sûreté ou encore la prolongation ou le terme de cette détention. (…) »</a:t>
            </a:r>
          </a:p>
          <a:p>
            <a:pPr marL="0" indent="0">
              <a:buNone/>
            </a:pPr>
            <a:endParaRPr lang="fr-FR" noProof="0" dirty="0"/>
          </a:p>
          <a:p>
            <a:pPr marL="0" indent="0">
              <a:buNone/>
            </a:pPr>
            <a:endParaRPr lang="fr-FR" noProof="0" dirty="0"/>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0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Sommaire</a:t>
            </a:r>
          </a:p>
        </p:txBody>
      </p:sp>
      <p:sp>
        <p:nvSpPr>
          <p:cNvPr id="3" name="Inhaltsplatzhalter 2"/>
          <p:cNvSpPr>
            <a:spLocks noGrp="1"/>
          </p:cNvSpPr>
          <p:nvPr>
            <p:ph idx="1"/>
          </p:nvPr>
        </p:nvSpPr>
        <p:spPr/>
        <p:txBody>
          <a:bodyPr/>
          <a:lstStyle/>
          <a:p>
            <a:endParaRPr lang="fr-FR" noProof="0" dirty="0"/>
          </a:p>
          <a:p>
            <a:r>
              <a:rPr lang="fr-FR" noProof="0" dirty="0"/>
              <a:t>Droit de participer à l’audition de coprévenus</a:t>
            </a:r>
          </a:p>
          <a:p>
            <a:r>
              <a:rPr lang="fr-FR" noProof="0" dirty="0"/>
              <a:t>Détention provisoire et recours du </a:t>
            </a:r>
            <a:r>
              <a:rPr lang="fr-FR" dirty="0"/>
              <a:t>ministère public</a:t>
            </a:r>
            <a:endParaRPr lang="fr-FR" noProof="0" dirty="0"/>
          </a:p>
          <a:p>
            <a:r>
              <a:rPr lang="fr-FR" noProof="0" dirty="0"/>
              <a:t>Justice restaurative</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0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La séparation des pouvoirs est rétablie</a:t>
            </a:r>
          </a:p>
        </p:txBody>
      </p:sp>
      <p:pic>
        <p:nvPicPr>
          <p:cNvPr id="4" name="Inhaltsplatzhalter 3"/>
          <p:cNvPicPr>
            <a:picLocks noGrp="1" noChangeAspect="1"/>
          </p:cNvPicPr>
          <p:nvPr>
            <p:ph idx="1"/>
          </p:nvPr>
        </p:nvPicPr>
        <p:blipFill>
          <a:blip r:embed="rId3"/>
          <a:stretch>
            <a:fillRect/>
          </a:stretch>
        </p:blipFill>
        <p:spPr>
          <a:xfrm>
            <a:off x="2420255" y="1900800"/>
            <a:ext cx="7401631" cy="4163417"/>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0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Justice restaurative</a:t>
            </a:r>
          </a:p>
        </p:txBody>
      </p:sp>
      <p:pic>
        <p:nvPicPr>
          <p:cNvPr id="4" name="Inhaltsplatzhalter 3"/>
          <p:cNvPicPr>
            <a:picLocks noGrp="1" noChangeAspect="1"/>
          </p:cNvPicPr>
          <p:nvPr>
            <p:ph idx="1"/>
          </p:nvPr>
        </p:nvPicPr>
        <p:blipFill>
          <a:blip r:embed="rId3"/>
          <a:stretch>
            <a:fillRect/>
          </a:stretch>
        </p:blipFill>
        <p:spPr>
          <a:xfrm>
            <a:off x="3114261" y="1825625"/>
            <a:ext cx="5963478" cy="4351338"/>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5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Réparation au sens du CP	</a:t>
            </a:r>
          </a:p>
        </p:txBody>
      </p:sp>
      <p:sp>
        <p:nvSpPr>
          <p:cNvPr id="3" name="Inhaltsplatzhalter 2"/>
          <p:cNvSpPr>
            <a:spLocks noGrp="1"/>
          </p:cNvSpPr>
          <p:nvPr>
            <p:ph idx="1"/>
          </p:nvPr>
        </p:nvSpPr>
        <p:spPr/>
        <p:txBody>
          <a:bodyPr>
            <a:normAutofit/>
          </a:bodyPr>
          <a:lstStyle/>
          <a:p>
            <a:pPr marL="0" indent="0">
              <a:buNone/>
            </a:pPr>
            <a:r>
              <a:rPr lang="fr-FR" noProof="0" dirty="0"/>
              <a:t>Art. 53 CP (projet) : </a:t>
            </a:r>
          </a:p>
          <a:p>
            <a:pPr marL="0" indent="0">
              <a:buNone/>
            </a:pPr>
            <a:r>
              <a:rPr lang="fr-FR" noProof="0" dirty="0"/>
              <a:t>« Lorsque l’auteur a réparé le dommage ou accompli tous les efforts que l’on pouvait raisonnablement attendre de lui pour compenser le tort qu’il a causé, l’autorité compétente renonce à le poursuivre, à le ren­voyer devant le juge ou à lui infliger une peine :</a:t>
            </a:r>
          </a:p>
          <a:p>
            <a:pPr marL="514350" indent="-514350">
              <a:buFont typeface="+mj-lt"/>
              <a:buAutoNum type="alphaLcPeriod"/>
            </a:pPr>
            <a:r>
              <a:rPr lang="fr-FR" noProof="0" dirty="0"/>
              <a:t>si les conditions d’une peine privative de liberté avec sursis (…) sont données; et</a:t>
            </a:r>
          </a:p>
          <a:p>
            <a:pPr marL="514350" indent="-514350">
              <a:buFont typeface="+mj-lt"/>
              <a:buAutoNum type="alphaLcPeriod"/>
            </a:pPr>
            <a:r>
              <a:rPr lang="fr-FR" noProof="0" dirty="0"/>
              <a:t>si l’intérêt public et l’intérêt du lésé à poursuivre l’auteur péna­lement sont peu importants.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7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dirty="0"/>
              <a:t>Réparation au sens du CP</a:t>
            </a:r>
            <a:endParaRPr lang="fr-FR" noProof="0" dirty="0"/>
          </a:p>
        </p:txBody>
      </p:sp>
      <p:sp>
        <p:nvSpPr>
          <p:cNvPr id="3" name="Inhaltsplatzhalter 2"/>
          <p:cNvSpPr>
            <a:spLocks noGrp="1"/>
          </p:cNvSpPr>
          <p:nvPr>
            <p:ph idx="1"/>
          </p:nvPr>
        </p:nvSpPr>
        <p:spPr/>
        <p:txBody>
          <a:bodyPr>
            <a:normAutofit lnSpcReduction="10000"/>
          </a:bodyPr>
          <a:lstStyle/>
          <a:p>
            <a:pPr marL="0" indent="0">
              <a:buNone/>
            </a:pPr>
            <a:r>
              <a:rPr lang="fr-FR" noProof="0" dirty="0"/>
              <a:t>Art. 53 CP (</a:t>
            </a:r>
            <a:r>
              <a:rPr lang="fr-FR" i="1" noProof="0" dirty="0"/>
              <a:t>de lege </a:t>
            </a:r>
            <a:r>
              <a:rPr lang="fr-FR" i="1" noProof="0" dirty="0" err="1"/>
              <a:t>lata</a:t>
            </a:r>
            <a:r>
              <a:rPr lang="fr-FR" noProof="0" dirty="0"/>
              <a:t>) : </a:t>
            </a:r>
          </a:p>
          <a:p>
            <a:pPr marL="0" indent="0">
              <a:buNone/>
            </a:pPr>
            <a:r>
              <a:rPr lang="fr-FR" noProof="0" dirty="0"/>
              <a:t>« Lorsque l’auteur a réparé le dommage ou accompli tous les efforts que l’on pouvait raisonnablement attendre de lui pour compenser le tort qu’il a causé, l’autorité compétente renonce à le poursuivre, à le ren­voyer devant le juge ou à lui infliger une peine :</a:t>
            </a:r>
          </a:p>
          <a:p>
            <a:pPr marL="514350" indent="-514350">
              <a:buFont typeface="+mj-lt"/>
              <a:buAutoNum type="alphaLcPeriod"/>
            </a:pPr>
            <a:r>
              <a:rPr lang="fr-FR" noProof="0" dirty="0"/>
              <a:t>s’il encourt une peine privative de liberté </a:t>
            </a:r>
            <a:r>
              <a:rPr lang="fr-FR" noProof="0" dirty="0">
                <a:solidFill>
                  <a:srgbClr val="C00000"/>
                </a:solidFill>
              </a:rPr>
              <a:t>d’un an au plus</a:t>
            </a:r>
            <a:r>
              <a:rPr lang="fr-FR" noProof="0" dirty="0"/>
              <a:t> avec sursis, une peine pécuniaire avec sursis ou une amende ;</a:t>
            </a:r>
          </a:p>
          <a:p>
            <a:pPr marL="514350" indent="-514350">
              <a:buFont typeface="+mj-lt"/>
              <a:buAutoNum type="alphaLcPeriod"/>
            </a:pPr>
            <a:r>
              <a:rPr lang="fr-FR" noProof="0" dirty="0"/>
              <a:t>si l’intérêt public et l’intérêt du lésé à poursuivre l’auteur péna­lement sont peu importants, et</a:t>
            </a:r>
          </a:p>
          <a:p>
            <a:pPr marL="514350" indent="-514350">
              <a:buFont typeface="+mj-lt"/>
              <a:buAutoNum type="alphaLcPeriod"/>
            </a:pPr>
            <a:r>
              <a:rPr lang="fr-FR" noProof="0" dirty="0">
                <a:solidFill>
                  <a:srgbClr val="C00000"/>
                </a:solidFill>
              </a:rPr>
              <a:t>si l’auteur a admis les faits</a:t>
            </a:r>
            <a:r>
              <a:rPr lang="fr-FR" noProof="0" dirty="0"/>
              <a:t>.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87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On y est…</a:t>
            </a:r>
          </a:p>
        </p:txBody>
      </p:sp>
      <p:pic>
        <p:nvPicPr>
          <p:cNvPr id="4" name="Inhaltsplatzhalter 3"/>
          <p:cNvPicPr>
            <a:picLocks noGrp="1" noChangeAspect="1"/>
          </p:cNvPicPr>
          <p:nvPr>
            <p:ph idx="1"/>
          </p:nvPr>
        </p:nvPicPr>
        <p:blipFill>
          <a:blip r:embed="rId3"/>
          <a:stretch>
            <a:fillRect/>
          </a:stretch>
        </p:blipFill>
        <p:spPr>
          <a:xfrm>
            <a:off x="2383645" y="1991159"/>
            <a:ext cx="7424709" cy="4157837"/>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9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S’agit-il vraiment d’une révision ?</a:t>
            </a:r>
          </a:p>
        </p:txBody>
      </p:sp>
      <p:pic>
        <p:nvPicPr>
          <p:cNvPr id="4" name="Inhaltsplatzhalter 3"/>
          <p:cNvPicPr>
            <a:picLocks noGrp="1" noChangeAspect="1"/>
          </p:cNvPicPr>
          <p:nvPr>
            <p:ph idx="1"/>
          </p:nvPr>
        </p:nvPicPr>
        <p:blipFill>
          <a:blip r:embed="rId3"/>
          <a:stretch>
            <a:fillRect/>
          </a:stretch>
        </p:blipFill>
        <p:spPr>
          <a:xfrm>
            <a:off x="2433299" y="2263246"/>
            <a:ext cx="7325402" cy="3438524"/>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7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Y a-t-il eu des changements ?</a:t>
            </a:r>
          </a:p>
        </p:txBody>
      </p:sp>
      <p:sp>
        <p:nvSpPr>
          <p:cNvPr id="3" name="Inhaltsplatzhalter 2"/>
          <p:cNvSpPr>
            <a:spLocks noGrp="1"/>
          </p:cNvSpPr>
          <p:nvPr>
            <p:ph idx="1"/>
          </p:nvPr>
        </p:nvSpPr>
        <p:spPr/>
        <p:txBody>
          <a:bodyPr/>
          <a:lstStyle/>
          <a:p>
            <a:pPr marL="0" indent="0">
              <a:buNone/>
            </a:pPr>
            <a:endParaRPr lang="fr-FR" noProof="0" dirty="0"/>
          </a:p>
          <a:p>
            <a:r>
              <a:rPr lang="fr-FR" noProof="0" dirty="0"/>
              <a:t>Droit de participer	</a:t>
            </a:r>
            <a:r>
              <a:rPr lang="fr-FR" noProof="0" dirty="0">
                <a:solidFill>
                  <a:srgbClr val="C00000"/>
                </a:solidFill>
              </a:rPr>
              <a:t>				non</a:t>
            </a:r>
          </a:p>
          <a:p>
            <a:r>
              <a:rPr lang="fr-FR" noProof="0" dirty="0"/>
              <a:t>Détention provisoire et recours du MP	</a:t>
            </a:r>
            <a:r>
              <a:rPr lang="fr-FR" noProof="0" dirty="0">
                <a:solidFill>
                  <a:srgbClr val="C00000"/>
                </a:solidFill>
              </a:rPr>
              <a:t> 	clarification </a:t>
            </a:r>
            <a:r>
              <a:rPr lang="fr-FR" noProof="0" dirty="0"/>
              <a:t>	</a:t>
            </a:r>
          </a:p>
          <a:p>
            <a:r>
              <a:rPr lang="fr-FR" noProof="0" dirty="0"/>
              <a:t>Justice restaurative		</a:t>
            </a:r>
            <a:r>
              <a:rPr lang="fr-FR" noProof="0" dirty="0">
                <a:solidFill>
                  <a:srgbClr val="C00000"/>
                </a:solidFill>
              </a:rPr>
              <a:t> 			non</a:t>
            </a:r>
            <a:endParaRPr lang="fr-FR" noProof="0" dirty="0"/>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feil nach rechts 10"/>
          <p:cNvSpPr/>
          <p:nvPr/>
        </p:nvSpPr>
        <p:spPr>
          <a:xfrm>
            <a:off x="7319962" y="2470578"/>
            <a:ext cx="714375" cy="1619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C00000"/>
              </a:solidFill>
            </a:endParaRPr>
          </a:p>
        </p:txBody>
      </p:sp>
      <p:pic>
        <p:nvPicPr>
          <p:cNvPr id="13" name="Grafik 12"/>
          <p:cNvPicPr>
            <a:picLocks noChangeAspect="1"/>
          </p:cNvPicPr>
          <p:nvPr/>
        </p:nvPicPr>
        <p:blipFill>
          <a:blip r:embed="rId5"/>
          <a:stretch>
            <a:fillRect/>
          </a:stretch>
        </p:blipFill>
        <p:spPr>
          <a:xfrm>
            <a:off x="7296657" y="3003335"/>
            <a:ext cx="737680" cy="201185"/>
          </a:xfrm>
          <a:prstGeom prst="rect">
            <a:avLst/>
          </a:prstGeom>
        </p:spPr>
      </p:pic>
      <p:pic>
        <p:nvPicPr>
          <p:cNvPr id="15" name="Grafik 14"/>
          <p:cNvPicPr>
            <a:picLocks noChangeAspect="1"/>
          </p:cNvPicPr>
          <p:nvPr/>
        </p:nvPicPr>
        <p:blipFill>
          <a:blip r:embed="rId6"/>
          <a:stretch>
            <a:fillRect/>
          </a:stretch>
        </p:blipFill>
        <p:spPr>
          <a:xfrm>
            <a:off x="7296657" y="3474759"/>
            <a:ext cx="737680" cy="201185"/>
          </a:xfrm>
          <a:prstGeom prst="rect">
            <a:avLst/>
          </a:prstGeom>
        </p:spPr>
      </p:pic>
    </p:spTree>
    <p:extLst>
      <p:ext uri="{BB962C8B-B14F-4D97-AF65-F5344CB8AC3E}">
        <p14:creationId xmlns:p14="http://schemas.microsoft.com/office/powerpoint/2010/main" val="412595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pPr algn="ctr"/>
            <a:r>
              <a:rPr lang="fr-FR" noProof="0" dirty="0"/>
              <a:t>Victoire du lobby des avocats</a:t>
            </a:r>
          </a:p>
        </p:txBody>
      </p:sp>
      <p:pic>
        <p:nvPicPr>
          <p:cNvPr id="8" name="Inhaltsplatzhalter 7"/>
          <p:cNvPicPr>
            <a:picLocks noGrp="1" noChangeAspect="1"/>
          </p:cNvPicPr>
          <p:nvPr>
            <p:ph idx="1"/>
          </p:nvPr>
        </p:nvPicPr>
        <p:blipFill>
          <a:blip r:embed="rId3"/>
          <a:stretch>
            <a:fillRect/>
          </a:stretch>
        </p:blipFill>
        <p:spPr>
          <a:xfrm>
            <a:off x="2212508" y="2122168"/>
            <a:ext cx="7766983" cy="4152161"/>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838200" y="1799448"/>
            <a:ext cx="2163081" cy="369332"/>
          </a:xfrm>
          <a:prstGeom prst="rect">
            <a:avLst/>
          </a:prstGeom>
          <a:noFill/>
        </p:spPr>
        <p:txBody>
          <a:bodyPr wrap="square" rtlCol="0">
            <a:spAutoFit/>
          </a:bodyPr>
          <a:lstStyle/>
          <a:p>
            <a:r>
              <a:rPr lang="de-CH" dirty="0"/>
              <a:t>NZZ </a:t>
            </a:r>
            <a:r>
              <a:rPr lang="de-CH"/>
              <a:t>du 15 juin </a:t>
            </a:r>
            <a:r>
              <a:rPr lang="de-CH" dirty="0"/>
              <a:t>2022</a:t>
            </a:r>
          </a:p>
        </p:txBody>
      </p:sp>
    </p:spTree>
    <p:extLst>
      <p:ext uri="{BB962C8B-B14F-4D97-AF65-F5344CB8AC3E}">
        <p14:creationId xmlns:p14="http://schemas.microsoft.com/office/powerpoint/2010/main" val="115033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 On sabre les bouteilles de champagne ?</a:t>
            </a:r>
          </a:p>
        </p:txBody>
      </p:sp>
      <p:pic>
        <p:nvPicPr>
          <p:cNvPr id="4" name="Inhaltsplatzhalter 3"/>
          <p:cNvPicPr>
            <a:picLocks noGrp="1" noChangeAspect="1"/>
          </p:cNvPicPr>
          <p:nvPr>
            <p:ph idx="1"/>
          </p:nvPr>
        </p:nvPicPr>
        <p:blipFill>
          <a:blip r:embed="rId3"/>
          <a:stretch>
            <a:fillRect/>
          </a:stretch>
        </p:blipFill>
        <p:spPr>
          <a:xfrm>
            <a:off x="2383645" y="1991159"/>
            <a:ext cx="7424709" cy="4157837"/>
          </a:xfrm>
          <a:prstGeom prst="rect">
            <a:avLst/>
          </a:prstGeom>
        </p:spPr>
      </p:pic>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9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a:t>
            </a:r>
          </a:p>
        </p:txBody>
      </p:sp>
      <p:sp>
        <p:nvSpPr>
          <p:cNvPr id="3" name="Inhaltsplatzhalter 2"/>
          <p:cNvSpPr>
            <a:spLocks noGrp="1"/>
          </p:cNvSpPr>
          <p:nvPr>
            <p:ph idx="1"/>
          </p:nvPr>
        </p:nvSpPr>
        <p:spPr/>
        <p:txBody>
          <a:bodyPr/>
          <a:lstStyle/>
          <a:p>
            <a:pPr marL="0" indent="0">
              <a:buNone/>
            </a:pPr>
            <a:endParaRPr lang="fr-FR" noProof="0" dirty="0"/>
          </a:p>
          <a:p>
            <a:pPr marL="0" indent="0">
              <a:buNone/>
            </a:pPr>
            <a:r>
              <a:rPr lang="fr-FR" noProof="0" dirty="0"/>
              <a:t>Art. 147 al. 1 CPP (</a:t>
            </a:r>
            <a:r>
              <a:rPr lang="fr-FR" i="1" noProof="0" dirty="0"/>
              <a:t>de lege </a:t>
            </a:r>
            <a:r>
              <a:rPr lang="fr-FR" i="1" noProof="0" dirty="0" err="1"/>
              <a:t>lata</a:t>
            </a:r>
            <a:r>
              <a:rPr lang="fr-FR" noProof="0" dirty="0"/>
              <a:t>) : </a:t>
            </a:r>
          </a:p>
          <a:p>
            <a:pPr marL="0" indent="0">
              <a:buNone/>
            </a:pPr>
            <a:r>
              <a:rPr lang="fr-FR" dirty="0"/>
              <a:t>« </a:t>
            </a:r>
            <a:r>
              <a:rPr lang="fr-FR" noProof="0" dirty="0"/>
              <a:t>Les parties ont le droit d’assister à l’administration des preuves par le ministère public et les tribunaux et de poser des questions aux comparants. (…) »</a:t>
            </a:r>
          </a:p>
          <a:p>
            <a:pPr marL="0" indent="0">
              <a:buNone/>
            </a:pPr>
            <a:endParaRPr lang="fr-FR" noProof="0" dirty="0"/>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5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 : épisode 1 de la révision</a:t>
            </a:r>
          </a:p>
        </p:txBody>
      </p:sp>
      <p:sp>
        <p:nvSpPr>
          <p:cNvPr id="3" name="Inhaltsplatzhalter 2"/>
          <p:cNvSpPr>
            <a:spLocks noGrp="1"/>
          </p:cNvSpPr>
          <p:nvPr>
            <p:ph idx="1"/>
          </p:nvPr>
        </p:nvSpPr>
        <p:spPr/>
        <p:txBody>
          <a:bodyPr>
            <a:normAutofit lnSpcReduction="10000"/>
          </a:bodyPr>
          <a:lstStyle/>
          <a:p>
            <a:pPr marL="0" indent="0">
              <a:buNone/>
            </a:pPr>
            <a:endParaRPr lang="fr-FR" noProof="0" dirty="0"/>
          </a:p>
          <a:p>
            <a:pPr marL="0" indent="0">
              <a:buNone/>
            </a:pPr>
            <a:r>
              <a:rPr lang="fr-FR" noProof="0" dirty="0"/>
              <a:t>Art. 147</a:t>
            </a:r>
            <a:r>
              <a:rPr lang="fr-FR" i="1" noProof="0" dirty="0"/>
              <a:t>a </a:t>
            </a:r>
            <a:r>
              <a:rPr lang="fr-FR" noProof="0" dirty="0"/>
              <a:t>al. 1 et 2 CPP (proposition du Conseil fédéral) :  </a:t>
            </a:r>
          </a:p>
          <a:p>
            <a:pPr marL="0" indent="0">
              <a:buNone/>
            </a:pPr>
            <a:r>
              <a:rPr lang="fr-FR" noProof="0" dirty="0"/>
              <a:t>« Le ministère public peut exclure le prévenu d’une audition tant que celui-ci ne s’est pas exprimé de manière substantielle sur l’objet de l’audition.</a:t>
            </a:r>
          </a:p>
          <a:p>
            <a:pPr marL="0" indent="0">
              <a:spcBef>
                <a:spcPts val="0"/>
              </a:spcBef>
              <a:buNone/>
            </a:pPr>
            <a:endParaRPr lang="fr-FR" noProof="0" dirty="0"/>
          </a:p>
          <a:p>
            <a:pPr marL="0" indent="0">
              <a:spcBef>
                <a:spcPts val="0"/>
              </a:spcBef>
              <a:buNone/>
            </a:pPr>
            <a:r>
              <a:rPr lang="fr-FR" noProof="0" dirty="0"/>
              <a:t>Le défenseur est lui aussi exclu. »</a:t>
            </a:r>
          </a:p>
          <a:p>
            <a:pPr marL="0" indent="0">
              <a:buNone/>
            </a:pPr>
            <a:endParaRPr lang="fr-FR" noProof="0" dirty="0"/>
          </a:p>
          <a:p>
            <a:pPr marL="0" indent="0">
              <a:buNone/>
            </a:pPr>
            <a:endParaRPr lang="fr-FR" noProof="0" dirty="0"/>
          </a:p>
          <a:p>
            <a:pPr marL="0" indent="0">
              <a:buNone/>
            </a:pPr>
            <a:r>
              <a:rPr lang="fr-FR" noProof="0" dirty="0"/>
              <a:t>CN : proposition rejetée, CÉ : approuvée, puis nouvelle proposition</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5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fr-FR" noProof="0" dirty="0"/>
              <a:t>Droit de participer : épisode 2 de la révision</a:t>
            </a:r>
          </a:p>
        </p:txBody>
      </p:sp>
      <p:sp>
        <p:nvSpPr>
          <p:cNvPr id="3" name="Inhaltsplatzhalter 2"/>
          <p:cNvSpPr>
            <a:spLocks noGrp="1"/>
          </p:cNvSpPr>
          <p:nvPr>
            <p:ph idx="1"/>
          </p:nvPr>
        </p:nvSpPr>
        <p:spPr/>
        <p:txBody>
          <a:bodyPr>
            <a:normAutofit/>
          </a:bodyPr>
          <a:lstStyle/>
          <a:p>
            <a:pPr marL="0" indent="0">
              <a:buNone/>
            </a:pPr>
            <a:endParaRPr lang="fr-FR" noProof="0" dirty="0"/>
          </a:p>
          <a:p>
            <a:pPr marL="0" indent="0">
              <a:buNone/>
            </a:pPr>
            <a:r>
              <a:rPr lang="fr-FR" noProof="0" dirty="0"/>
              <a:t>Art. 147</a:t>
            </a:r>
            <a:r>
              <a:rPr lang="fr-FR" i="1" noProof="0" dirty="0"/>
              <a:t>a </a:t>
            </a:r>
            <a:r>
              <a:rPr lang="fr-FR" noProof="0" dirty="0"/>
              <a:t>CPP (Conseil des États) :</a:t>
            </a:r>
          </a:p>
          <a:p>
            <a:pPr marL="0" indent="0">
              <a:buNone/>
            </a:pPr>
            <a:r>
              <a:rPr lang="fr-FR" noProof="0" dirty="0"/>
              <a:t>« Le ministère public peut exclure le prévenu de la première audition d’un coprévenu, tant que le prévenu n’a pas lui-même été entendu hors de la procédure de détention.</a:t>
            </a:r>
            <a:r>
              <a:rPr lang="fr-FR" dirty="0"/>
              <a:t> »</a:t>
            </a:r>
            <a:endParaRPr lang="fr-FR" noProof="0" dirty="0"/>
          </a:p>
          <a:p>
            <a:pPr marL="0" indent="0">
              <a:buNone/>
            </a:pPr>
            <a:r>
              <a:rPr lang="fr-FR" noProof="0" dirty="0">
                <a:solidFill>
                  <a:schemeClr val="bg1">
                    <a:lumMod val="50000"/>
                  </a:schemeClr>
                </a:solidFill>
              </a:rPr>
              <a:t>(…) Cette audition hors de la procédure de détention doit avoir lieu sans retard. En cas de détention provisoire, le délai est de 10 jours. »</a:t>
            </a:r>
          </a:p>
        </p:txBody>
      </p:sp>
      <p:pic>
        <p:nvPicPr>
          <p:cNvPr id="5" name="Grafik 4">
            <a:extLst>
              <a:ext uri="{FF2B5EF4-FFF2-40B4-BE49-F238E27FC236}">
                <a16:creationId xmlns:a16="http://schemas.microsoft.com/office/drawing/2014/main"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3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2900</Words>
  <Application>Microsoft Macintosh PowerPoint</Application>
  <PresentationFormat>Grand écran</PresentationFormat>
  <Paragraphs>178</Paragraphs>
  <Slides>24</Slides>
  <Notes>24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Office Theme</vt:lpstr>
      <vt:lpstr>Révision du CPP</vt:lpstr>
      <vt:lpstr>Sommaire</vt:lpstr>
      <vt:lpstr>S’agit-il vraiment d’une révision ?</vt:lpstr>
      <vt:lpstr>Y a-t-il eu des changements ?</vt:lpstr>
      <vt:lpstr>Victoire du lobby des avocats</vt:lpstr>
      <vt:lpstr>… On sabre les bouteilles de champagne ?</vt:lpstr>
      <vt:lpstr>Droit de participer</vt:lpstr>
      <vt:lpstr>Droit de participer : épisode 1 de la révision</vt:lpstr>
      <vt:lpstr>Droit de participer : épisode 2 de la révision</vt:lpstr>
      <vt:lpstr>Droit de participer : épisode 3 de la révision</vt:lpstr>
      <vt:lpstr>Droit de participer : épilogue de la révision</vt:lpstr>
      <vt:lpstr>Droit de participer : statu quo</vt:lpstr>
      <vt:lpstr>Consultation des dossiers </vt:lpstr>
      <vt:lpstr>Consultation des dossiers : tentatives de révision</vt:lpstr>
      <vt:lpstr>Détention provisoire : droit de recours du MP</vt:lpstr>
      <vt:lpstr>ATF 137 IV 22</vt:lpstr>
      <vt:lpstr>Recours du MP : tentatives de révision</vt:lpstr>
      <vt:lpstr>Recours du MP : procédure</vt:lpstr>
      <vt:lpstr>À l’issue de la révision : pas de droit de recours du MP</vt:lpstr>
      <vt:lpstr>La séparation des pouvoirs est rétablie</vt:lpstr>
      <vt:lpstr>Justice restaurative</vt:lpstr>
      <vt:lpstr>Réparation au sens du CP </vt:lpstr>
      <vt:lpstr>Réparation au sens du CP</vt:lpstr>
      <vt:lpstr>On y est…</vt:lpstr>
    </vt:vector>
  </TitlesOfParts>
  <Company>Müller Knodel + Partner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 Knodel</dc:creator>
  <cp:lastModifiedBy>Patrick Salzmann</cp:lastModifiedBy>
  <cp:revision>49</cp:revision>
  <dcterms:created xsi:type="dcterms:W3CDTF">2022-06-15T09:18:13Z</dcterms:created>
  <dcterms:modified xsi:type="dcterms:W3CDTF">2022-06-16T13:43:18Z</dcterms:modified>
</cp:coreProperties>
</file>