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0" r:id="rId3"/>
    <p:sldId id="272" r:id="rId4"/>
    <p:sldId id="271" r:id="rId5"/>
    <p:sldId id="257" r:id="rId6"/>
    <p:sldId id="262" r:id="rId7"/>
    <p:sldId id="261" r:id="rId8"/>
    <p:sldId id="259" r:id="rId9"/>
    <p:sldId id="268" r:id="rId10"/>
    <p:sldId id="270" r:id="rId11"/>
    <p:sldId id="263" r:id="rId12"/>
    <p:sldId id="277" r:id="rId13"/>
    <p:sldId id="267" r:id="rId14"/>
    <p:sldId id="269" r:id="rId15"/>
    <p:sldId id="264" r:id="rId16"/>
    <p:sldId id="266" r:id="rId17"/>
    <p:sldId id="274" r:id="rId18"/>
    <p:sldId id="276" r:id="rId19"/>
    <p:sldId id="275" r:id="rId20"/>
    <p:sldId id="273" r:id="rId21"/>
    <p:sldId id="265" r:id="rId22"/>
    <p:sldId id="279" r:id="rId23"/>
    <p:sldId id="282" r:id="rId24"/>
    <p:sldId id="281"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showGuides="1">
      <p:cViewPr varScale="1">
        <p:scale>
          <a:sx n="101" d="100"/>
          <a:sy n="101" d="100"/>
        </p:scale>
        <p:origin x="150" y="276"/>
      </p:cViewPr>
      <p:guideLst>
        <p:guide orient="horz" pos="2160"/>
        <p:guide pos="3840"/>
      </p:guideLst>
    </p:cSldViewPr>
  </p:slideViewPr>
  <p:notesTextViewPr>
    <p:cViewPr>
      <p:scale>
        <a:sx n="1" d="1"/>
        <a:sy n="1" d="1"/>
      </p:scale>
      <p:origin x="0" y="0"/>
    </p:cViewPr>
  </p:notesTextViewPr>
  <p:notesViewPr>
    <p:cSldViewPr snapToGrid="0" showGuides="1">
      <p:cViewPr varScale="1">
        <p:scale>
          <a:sx n="83" d="100"/>
          <a:sy n="83" d="100"/>
        </p:scale>
        <p:origin x="313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8B6F4C-6D87-40FF-B601-FE0A8C7088C1}" type="datetimeFigureOut">
              <a:rPr lang="de-CH" smtClean="0"/>
              <a:t>15.06.2022</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2C16C3-19A0-40D0-BB8A-8D106A12C359}" type="slidenum">
              <a:rPr lang="de-CH" smtClean="0"/>
              <a:t>‹Nr.›</a:t>
            </a:fld>
            <a:endParaRPr lang="de-CH"/>
          </a:p>
        </p:txBody>
      </p:sp>
    </p:spTree>
    <p:extLst>
      <p:ext uri="{BB962C8B-B14F-4D97-AF65-F5344CB8AC3E}">
        <p14:creationId xmlns:p14="http://schemas.microsoft.com/office/powerpoint/2010/main" val="574911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2C16C3-19A0-40D0-BB8A-8D106A12C359}" type="slidenum">
              <a:rPr lang="de-CH" smtClean="0"/>
              <a:t>1</a:t>
            </a:fld>
            <a:endParaRPr lang="de-CH"/>
          </a:p>
        </p:txBody>
      </p:sp>
    </p:spTree>
    <p:extLst>
      <p:ext uri="{BB962C8B-B14F-4D97-AF65-F5344CB8AC3E}">
        <p14:creationId xmlns:p14="http://schemas.microsoft.com/office/powerpoint/2010/main" val="2285113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Faires Verfahren garantiert</a:t>
            </a:r>
          </a:p>
          <a:p>
            <a:r>
              <a:rPr lang="de-CH" dirty="0" smtClean="0"/>
              <a:t>Ausgleich zu Stärkung STA </a:t>
            </a:r>
          </a:p>
          <a:p>
            <a:r>
              <a:rPr lang="de-CH" dirty="0" smtClean="0"/>
              <a:t>«einlässliche» Aussage: </a:t>
            </a:r>
          </a:p>
          <a:p>
            <a:r>
              <a:rPr lang="de-CH" dirty="0" smtClean="0"/>
              <a:t>Sich einlässlich zu äussern, sei für Unschuldige schwierig, da sie nicht mehr sagen könnten, als dass sie unschuldig seien, gab Philipp Matthias </a:t>
            </a:r>
            <a:r>
              <a:rPr lang="de-CH" dirty="0" err="1" smtClean="0"/>
              <a:t>Bregy</a:t>
            </a:r>
            <a:r>
              <a:rPr lang="de-CH" dirty="0" smtClean="0"/>
              <a:t> (CVP/VS) zu bedenken. Die Einschränkung bedeute für Beschuldigte, dass auf sie ihr Recht, die Aussage zu verweigern, verzichten müssten, um ihr Recht auf Teilnahme am Verfahren wahrnehmen zu können, sagte Elisabeth Schneider </a:t>
            </a:r>
            <a:r>
              <a:rPr lang="de-CH" dirty="0" err="1" smtClean="0"/>
              <a:t>Schüttel</a:t>
            </a:r>
            <a:r>
              <a:rPr lang="de-CH" dirty="0" smtClean="0"/>
              <a:t> (SP/FR).</a:t>
            </a:r>
          </a:p>
          <a:p>
            <a:r>
              <a:rPr lang="de-CH" dirty="0" smtClean="0"/>
              <a:t>Was, wenn Boss der Bande anwesend ist?</a:t>
            </a:r>
          </a:p>
          <a:p>
            <a:endParaRPr lang="de-CH" dirty="0"/>
          </a:p>
          <a:p>
            <a:r>
              <a:rPr lang="de-CH" dirty="0" smtClean="0"/>
              <a:t>Ständerat ursprünglich den Revisionsbestrebungen zugestimmt, wollte Teilnahmerechte einschränken (29 zu 9 Stimmen, 3 Enthaltungen), Nationalrat wollte Teilnahmerecht nicht einschränken, Ständerat zog zurück (um Vorlage nicht zu gefährden). Letztes Wort somit evtl. noch nicht gesprochen. </a:t>
            </a:r>
          </a:p>
          <a:p>
            <a:r>
              <a:rPr lang="de-CH" dirty="0" smtClean="0"/>
              <a:t>"Wie würden wohl die 'Tatort'-Kommissare </a:t>
            </a:r>
            <a:r>
              <a:rPr lang="de-CH" dirty="0" err="1" smtClean="0"/>
              <a:t>Batic</a:t>
            </a:r>
            <a:r>
              <a:rPr lang="de-CH" dirty="0" smtClean="0"/>
              <a:t> und </a:t>
            </a:r>
            <a:r>
              <a:rPr lang="de-CH" dirty="0" err="1" smtClean="0"/>
              <a:t>Leitmayr</a:t>
            </a:r>
            <a:r>
              <a:rPr lang="de-CH" dirty="0" smtClean="0"/>
              <a:t> diese Verhöre führen?", fragte Heidi </a:t>
            </a:r>
            <a:r>
              <a:rPr lang="de-CH" dirty="0" err="1" smtClean="0"/>
              <a:t>Z'Graggen</a:t>
            </a:r>
            <a:r>
              <a:rPr lang="de-CH" dirty="0" smtClean="0"/>
              <a:t> (FDP/UR). "Sicher nicht, wenn alle Beschuldigten im Raum wären." Insbesondere, wenn hinten im Raum der Bandenchef sitze. Bei einer solchen Konstellation Widersprüche beziehungsweise die Wahrheit zu finden, sei quasi unmöglich.</a:t>
            </a:r>
            <a:endParaRPr lang="de-CH" dirty="0"/>
          </a:p>
          <a:p>
            <a:endParaRPr lang="de-CH" dirty="0" smtClean="0"/>
          </a:p>
          <a:p>
            <a:endParaRPr lang="de-CH" dirty="0"/>
          </a:p>
        </p:txBody>
      </p:sp>
      <p:sp>
        <p:nvSpPr>
          <p:cNvPr id="4" name="Foliennummernplatzhalter 3"/>
          <p:cNvSpPr>
            <a:spLocks noGrp="1"/>
          </p:cNvSpPr>
          <p:nvPr>
            <p:ph type="sldNum" sz="quarter" idx="10"/>
          </p:nvPr>
        </p:nvSpPr>
        <p:spPr/>
        <p:txBody>
          <a:bodyPr/>
          <a:lstStyle/>
          <a:p>
            <a:fld id="{9B2C16C3-19A0-40D0-BB8A-8D106A12C359}" type="slidenum">
              <a:rPr lang="de-CH" smtClean="0"/>
              <a:t>10</a:t>
            </a:fld>
            <a:endParaRPr lang="de-CH"/>
          </a:p>
        </p:txBody>
      </p:sp>
    </p:spTree>
    <p:extLst>
      <p:ext uri="{BB962C8B-B14F-4D97-AF65-F5344CB8AC3E}">
        <p14:creationId xmlns:p14="http://schemas.microsoft.com/office/powerpoint/2010/main" val="3466148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Hat man wirklich etwas gewonnen? Ja und nein!</a:t>
            </a:r>
          </a:p>
          <a:p>
            <a:r>
              <a:rPr lang="de-CH" dirty="0" smtClean="0"/>
              <a:t>«einlässlich» heikel, nicht dabei sein bei Ersteinvernahme wäre evtl. mehr als jetzt. </a:t>
            </a:r>
          </a:p>
          <a:p>
            <a:endParaRPr lang="de-CH" dirty="0"/>
          </a:p>
          <a:p>
            <a:r>
              <a:rPr lang="de-CH" dirty="0" smtClean="0"/>
              <a:t>Vor Revision schon wieder unklar. </a:t>
            </a:r>
            <a:endParaRPr lang="de-CH" dirty="0"/>
          </a:p>
        </p:txBody>
      </p:sp>
      <p:sp>
        <p:nvSpPr>
          <p:cNvPr id="4" name="Foliennummernplatzhalter 3"/>
          <p:cNvSpPr>
            <a:spLocks noGrp="1"/>
          </p:cNvSpPr>
          <p:nvPr>
            <p:ph type="sldNum" sz="quarter" idx="10"/>
          </p:nvPr>
        </p:nvSpPr>
        <p:spPr/>
        <p:txBody>
          <a:bodyPr/>
          <a:lstStyle/>
          <a:p>
            <a:fld id="{9B2C16C3-19A0-40D0-BB8A-8D106A12C359}" type="slidenum">
              <a:rPr lang="de-CH" smtClean="0"/>
              <a:t>11</a:t>
            </a:fld>
            <a:endParaRPr lang="de-CH"/>
          </a:p>
        </p:txBody>
      </p:sp>
    </p:spTree>
    <p:extLst>
      <p:ext uri="{BB962C8B-B14F-4D97-AF65-F5344CB8AC3E}">
        <p14:creationId xmlns:p14="http://schemas.microsoft.com/office/powerpoint/2010/main" val="2603270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Bereits kurz nach dem Inkrafttreten der Schweizerischen Strafprozessordnung (StPO) am 1. Januar 2011 wiesen kritische Stimmen aus der Praxis – wer? - auf problematische Aspekte einzelner Bestimmungen hin. </a:t>
            </a:r>
          </a:p>
          <a:p>
            <a:endParaRPr lang="de-CH" dirty="0"/>
          </a:p>
          <a:p>
            <a:r>
              <a:rPr lang="de-CH" dirty="0" smtClean="0"/>
              <a:t>Massvolle Einschränkung der Teilnahmerechte</a:t>
            </a:r>
          </a:p>
          <a:p>
            <a:r>
              <a:rPr lang="de-CH" dirty="0" smtClean="0"/>
              <a:t>Im Zentrum der öffentlichen Diskussionen standen von Beginn weg  die Teilnahmerechte in Strafverfahren. Das geltende Recht erlaubt es beschuldigten Personen, an allen Beweiserhebungen teilzunehmen, insbesondere auch an Einvernahmen von mitbeschuldigten Personen. Dies – so die Befürworter - sei problematisch, weil es der beschuldigten Person ermögliche, ihre Aussagen an jene anderer Personen anzupassen. Das könne dazu führen, dass in einem Verfahren mit mehreren beschuldigten Personen einzelne bevorteilt würden.</a:t>
            </a:r>
          </a:p>
          <a:p>
            <a:r>
              <a:rPr lang="de-CH" dirty="0" smtClean="0"/>
              <a:t>In der Vernehmlassung war die vom Bundesrat vorgeschlagene neue Regelung umstritten. Die Kritik wurde berücksichtigt und die Regelung angepasst. Künftig soll das Teilnahmerecht einer beschuldigten Person so lange eingeschränkt werden können, bis sie sich selber zum Gegenstand der Einvernahme geäussert hat. Weil diese Teilnahmerechte einen wichtigen Ausgleich zur strukturell starken Stellung der Staatsanwaltschaft bilden, werden sie aber nicht auf das von der Europäischen Menschenrechtskonvention garantierte Minimum reduziert, wie dies in der Vernehmlassung vereinzelt gefordert wurde.</a:t>
            </a:r>
          </a:p>
        </p:txBody>
      </p:sp>
      <p:sp>
        <p:nvSpPr>
          <p:cNvPr id="4" name="Foliennummernplatzhalter 3"/>
          <p:cNvSpPr>
            <a:spLocks noGrp="1"/>
          </p:cNvSpPr>
          <p:nvPr>
            <p:ph type="sldNum" sz="quarter" idx="10"/>
          </p:nvPr>
        </p:nvSpPr>
        <p:spPr/>
        <p:txBody>
          <a:bodyPr/>
          <a:lstStyle/>
          <a:p>
            <a:fld id="{9B2C16C3-19A0-40D0-BB8A-8D106A12C359}" type="slidenum">
              <a:rPr lang="de-CH" smtClean="0"/>
              <a:t>12</a:t>
            </a:fld>
            <a:endParaRPr lang="de-CH"/>
          </a:p>
        </p:txBody>
      </p:sp>
    </p:spTree>
    <p:extLst>
      <p:ext uri="{BB962C8B-B14F-4D97-AF65-F5344CB8AC3E}">
        <p14:creationId xmlns:p14="http://schemas.microsoft.com/office/powerpoint/2010/main" val="205467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2C16C3-19A0-40D0-BB8A-8D106A12C359}" type="slidenum">
              <a:rPr lang="de-CH" smtClean="0"/>
              <a:t>13</a:t>
            </a:fld>
            <a:endParaRPr lang="de-CH"/>
          </a:p>
        </p:txBody>
      </p:sp>
    </p:spTree>
    <p:extLst>
      <p:ext uri="{BB962C8B-B14F-4D97-AF65-F5344CB8AC3E}">
        <p14:creationId xmlns:p14="http://schemas.microsoft.com/office/powerpoint/2010/main" val="1130287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2C16C3-19A0-40D0-BB8A-8D106A12C359}" type="slidenum">
              <a:rPr lang="de-CH" smtClean="0"/>
              <a:t>14</a:t>
            </a:fld>
            <a:endParaRPr lang="de-CH"/>
          </a:p>
        </p:txBody>
      </p:sp>
    </p:spTree>
    <p:extLst>
      <p:ext uri="{BB962C8B-B14F-4D97-AF65-F5344CB8AC3E}">
        <p14:creationId xmlns:p14="http://schemas.microsoft.com/office/powerpoint/2010/main" val="1568607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Nicht durchgedrungen ist der Bundesrat auch mit dem Beschwerderecht für Staatsanwältinnen und Staatsanwälte gegen Nichtanordnung, Nichtverlängerung und Aufhebung einer Untersuchungs- oder Sicherheitshaft. Die Mehrheit der RK-N wollte dieses Recht allein für Beschuldigte und setzte sich durch.</a:t>
            </a:r>
          </a:p>
          <a:p>
            <a:endParaRPr lang="de-CH" dirty="0"/>
          </a:p>
          <a:p>
            <a:r>
              <a:rPr lang="de-CH" dirty="0" smtClean="0"/>
              <a:t>Umstritten bis zuletzt war auch das vom Bundesrat beantragte </a:t>
            </a:r>
            <a:r>
              <a:rPr lang="de-CH" dirty="0" err="1" smtClean="0"/>
              <a:t>Rekursrecht</a:t>
            </a:r>
            <a:r>
              <a:rPr lang="de-CH" dirty="0" smtClean="0"/>
              <a:t> der Staatsanwaltschaft gegen Entscheide von Haftrichtern und -</a:t>
            </a:r>
            <a:r>
              <a:rPr lang="de-CH" dirty="0" err="1" smtClean="0"/>
              <a:t>richterinnen</a:t>
            </a:r>
            <a:r>
              <a:rPr lang="de-CH" dirty="0" smtClean="0"/>
              <a:t>. Nach dem Willen des Ständerats sollte die Anklage innert sechs Stunden Einsprache erheben können, wenn das Haftgericht beispielsweise ihren Antrag auf Haftverlängerung ablehnt.</a:t>
            </a:r>
          </a:p>
          <a:p>
            <a:r>
              <a:rPr lang="de-CH" dirty="0" smtClean="0"/>
              <a:t>Der Nationalrat lehnte das ab, weil es gegen die Europäische Menschenrechtskonvention verstösst. Zudem gehe es nicht an, dass die Staatsanwaltschaft durch die aufschiebende Wirkung einen negativen beschiedenen Antrag auf Haftverlängerung praktisch aus eigener Kraft aufheben könne. Auch hier folgte der Ständerat nun dem Nationalrat.</a:t>
            </a:r>
          </a:p>
          <a:p>
            <a:r>
              <a:rPr lang="de-CH" dirty="0" smtClean="0"/>
              <a:t>Neu geregelt wird auch der Umgang mit DNA-Profilen. Profile sollen nicht nur zur Aufklärung jener Delikte erstellt und gespeichert werden dürfen, um derentwillen das Verfahren geführt wird. Sie sollen auch zur Aufklärung früherer oder künftiger Taten verwendet werden können, wenn "konkrete Anhaltspunkte" dafür bestehen.</a:t>
            </a:r>
          </a:p>
          <a:p>
            <a:endParaRPr lang="de-CH" dirty="0"/>
          </a:p>
        </p:txBody>
      </p:sp>
      <p:sp>
        <p:nvSpPr>
          <p:cNvPr id="4" name="Foliennummernplatzhalter 3"/>
          <p:cNvSpPr>
            <a:spLocks noGrp="1"/>
          </p:cNvSpPr>
          <p:nvPr>
            <p:ph type="sldNum" sz="quarter" idx="10"/>
          </p:nvPr>
        </p:nvSpPr>
        <p:spPr/>
        <p:txBody>
          <a:bodyPr/>
          <a:lstStyle/>
          <a:p>
            <a:fld id="{9B2C16C3-19A0-40D0-BB8A-8D106A12C359}" type="slidenum">
              <a:rPr lang="de-CH" smtClean="0"/>
              <a:t>15</a:t>
            </a:fld>
            <a:endParaRPr lang="de-CH"/>
          </a:p>
        </p:txBody>
      </p:sp>
    </p:spTree>
    <p:extLst>
      <p:ext uri="{BB962C8B-B14F-4D97-AF65-F5344CB8AC3E}">
        <p14:creationId xmlns:p14="http://schemas.microsoft.com/office/powerpoint/2010/main" val="2799923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2C16C3-19A0-40D0-BB8A-8D106A12C359}" type="slidenum">
              <a:rPr lang="de-CH" smtClean="0"/>
              <a:t>16</a:t>
            </a:fld>
            <a:endParaRPr lang="de-CH"/>
          </a:p>
        </p:txBody>
      </p:sp>
    </p:spTree>
    <p:extLst>
      <p:ext uri="{BB962C8B-B14F-4D97-AF65-F5344CB8AC3E}">
        <p14:creationId xmlns:p14="http://schemas.microsoft.com/office/powerpoint/2010/main" val="2249795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Nicht durchgedrungen ist der Bundesrat auch mit dem Beschwerderecht für Staatsanwältinnen und Staatsanwälte gegen Nichtanordnung, Nichtverlängerung und Aufhebung einer Untersuchungs- oder Sicherheitshaft. Die Mehrheit der RK-N wollte dieses Recht allein für Beschuldigte und setzte sich durch.</a:t>
            </a:r>
          </a:p>
          <a:p>
            <a:endParaRPr lang="de-CH" dirty="0"/>
          </a:p>
          <a:p>
            <a:r>
              <a:rPr lang="de-CH" dirty="0" smtClean="0"/>
              <a:t>Umstritten bis zuletzt war auch das vom Bundesrat beantragte </a:t>
            </a:r>
            <a:r>
              <a:rPr lang="de-CH" dirty="0" err="1" smtClean="0"/>
              <a:t>Rekursrecht</a:t>
            </a:r>
            <a:r>
              <a:rPr lang="de-CH" dirty="0" smtClean="0"/>
              <a:t> der Staatsanwaltschaft gegen Entscheide von Haftrichtern und -</a:t>
            </a:r>
            <a:r>
              <a:rPr lang="de-CH" dirty="0" err="1" smtClean="0"/>
              <a:t>richterinnen</a:t>
            </a:r>
            <a:r>
              <a:rPr lang="de-CH" dirty="0" smtClean="0"/>
              <a:t>. Nach dem Willen des Ständerats sollte die Anklage innert sechs Stunden Einsprache erheben können, wenn das Haftgericht beispielsweise ihren Antrag auf Haftverlängerung ablehnt.</a:t>
            </a:r>
          </a:p>
          <a:p>
            <a:r>
              <a:rPr lang="de-CH" dirty="0" smtClean="0"/>
              <a:t>Der Nationalrat lehnte das ab, weil es gegen die Europäische Menschenrechtskonvention verstösst. Zudem gehe es nicht an, dass die Staatsanwaltschaft durch die aufschiebende Wirkung einen negativen beschiedenen Antrag auf Haftverlängerung praktisch aus eigener Kraft aufheben könne. Auch hier folgte der Ständerat nun dem Nationalrat.</a:t>
            </a:r>
          </a:p>
          <a:p>
            <a:r>
              <a:rPr lang="de-CH" dirty="0" smtClean="0"/>
              <a:t>Neu geregelt wird auch der Umgang mit DNA-Profilen. Profile sollen nicht nur zur Aufklärung jener Delikte erstellt und gespeichert werden dürfen, um derentwillen das Verfahren geführt wird. Sie sollen auch zur Aufklärung früherer oder künftiger Taten verwendet werden können, wenn "konkrete Anhaltspunkte" dafür bestehen.</a:t>
            </a:r>
          </a:p>
          <a:p>
            <a:endParaRPr lang="de-CH" dirty="0"/>
          </a:p>
        </p:txBody>
      </p:sp>
      <p:sp>
        <p:nvSpPr>
          <p:cNvPr id="4" name="Foliennummernplatzhalter 3"/>
          <p:cNvSpPr>
            <a:spLocks noGrp="1"/>
          </p:cNvSpPr>
          <p:nvPr>
            <p:ph type="sldNum" sz="quarter" idx="10"/>
          </p:nvPr>
        </p:nvSpPr>
        <p:spPr/>
        <p:txBody>
          <a:bodyPr/>
          <a:lstStyle/>
          <a:p>
            <a:fld id="{9B2C16C3-19A0-40D0-BB8A-8D106A12C359}" type="slidenum">
              <a:rPr lang="de-CH" smtClean="0"/>
              <a:t>17</a:t>
            </a:fld>
            <a:endParaRPr lang="de-CH"/>
          </a:p>
        </p:txBody>
      </p:sp>
    </p:spTree>
    <p:extLst>
      <p:ext uri="{BB962C8B-B14F-4D97-AF65-F5344CB8AC3E}">
        <p14:creationId xmlns:p14="http://schemas.microsoft.com/office/powerpoint/2010/main" val="440841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Nicht durchgedrungen ist der Bundesrat auch mit dem Beschwerderecht für Staatsanwältinnen und Staatsanwälte gegen Nichtanordnung, Nichtverlängerung und Aufhebung einer Untersuchungs- oder Sicherheitshaft. Die Mehrheit der RK-N wollte dieses Recht allein für Beschuldigte und setzte sich durch.</a:t>
            </a:r>
          </a:p>
          <a:p>
            <a:endParaRPr lang="de-CH" dirty="0"/>
          </a:p>
          <a:p>
            <a:r>
              <a:rPr lang="de-CH" dirty="0" smtClean="0"/>
              <a:t>Umstritten bis zuletzt war auch das vom Bundesrat beantragte </a:t>
            </a:r>
            <a:r>
              <a:rPr lang="de-CH" dirty="0" err="1" smtClean="0"/>
              <a:t>Rekursrecht</a:t>
            </a:r>
            <a:r>
              <a:rPr lang="de-CH" dirty="0" smtClean="0"/>
              <a:t> der Staatsanwaltschaft gegen Entscheide von Haftrichtern und -</a:t>
            </a:r>
            <a:r>
              <a:rPr lang="de-CH" dirty="0" err="1" smtClean="0"/>
              <a:t>richterinnen</a:t>
            </a:r>
            <a:r>
              <a:rPr lang="de-CH" dirty="0" smtClean="0"/>
              <a:t>. Nach dem Willen des Ständerats sollte die Anklage innert sechs Stunden Einsprache erheben können, wenn das Haftgericht beispielsweise ihren Antrag auf Haftverlängerung ablehnt.</a:t>
            </a:r>
          </a:p>
          <a:p>
            <a:r>
              <a:rPr lang="de-CH" dirty="0" smtClean="0"/>
              <a:t>Der Nationalrat lehnte das ab, weil es gegen die Europäische Menschenrechtskonvention verstösst. Zudem gehe es nicht an, dass die Staatsanwaltschaft durch die aufschiebende Wirkung einen negativen beschiedenen Antrag auf Haftverlängerung praktisch aus eigener Kraft aufheben könne. Auch hier folgte der Ständerat nun dem Nationalrat.</a:t>
            </a:r>
          </a:p>
          <a:p>
            <a:r>
              <a:rPr lang="de-CH" dirty="0" smtClean="0"/>
              <a:t>Neu geregelt wird auch der Umgang mit DNA-Profilen. Profile sollen nicht nur zur Aufklärung jener Delikte erstellt und gespeichert werden dürfen, um derentwillen das Verfahren geführt wird. Sie sollen auch zur Aufklärung früherer oder künftiger Taten verwendet werden können, wenn "konkrete Anhaltspunkte" dafür bestehen.</a:t>
            </a:r>
          </a:p>
          <a:p>
            <a:endParaRPr lang="de-CH" dirty="0"/>
          </a:p>
        </p:txBody>
      </p:sp>
      <p:sp>
        <p:nvSpPr>
          <p:cNvPr id="4" name="Foliennummernplatzhalter 3"/>
          <p:cNvSpPr>
            <a:spLocks noGrp="1"/>
          </p:cNvSpPr>
          <p:nvPr>
            <p:ph type="sldNum" sz="quarter" idx="10"/>
          </p:nvPr>
        </p:nvSpPr>
        <p:spPr/>
        <p:txBody>
          <a:bodyPr/>
          <a:lstStyle/>
          <a:p>
            <a:fld id="{9B2C16C3-19A0-40D0-BB8A-8D106A12C359}" type="slidenum">
              <a:rPr lang="de-CH" smtClean="0"/>
              <a:t>18</a:t>
            </a:fld>
            <a:endParaRPr lang="de-CH"/>
          </a:p>
        </p:txBody>
      </p:sp>
    </p:spTree>
    <p:extLst>
      <p:ext uri="{BB962C8B-B14F-4D97-AF65-F5344CB8AC3E}">
        <p14:creationId xmlns:p14="http://schemas.microsoft.com/office/powerpoint/2010/main" val="3065852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Nicht durchgedrungen ist der Bundesrat auch mit dem Beschwerderecht für Staatsanwältinnen und Staatsanwälte gegen Nichtanordnung, Nichtverlängerung und Aufhebung einer Untersuchungs- oder Sicherheitshaft. Die Mehrheit der RK-N wollte dieses Recht allein für Beschuldigte und setzte sich durch.</a:t>
            </a:r>
          </a:p>
          <a:p>
            <a:endParaRPr lang="de-CH" dirty="0"/>
          </a:p>
          <a:p>
            <a:r>
              <a:rPr lang="de-CH" dirty="0" smtClean="0"/>
              <a:t>Umstritten bis zuletzt war auch das vom Bundesrat beantragte </a:t>
            </a:r>
            <a:r>
              <a:rPr lang="de-CH" dirty="0" err="1" smtClean="0"/>
              <a:t>Rekursrecht</a:t>
            </a:r>
            <a:r>
              <a:rPr lang="de-CH" dirty="0" smtClean="0"/>
              <a:t> der Staatsanwaltschaft gegen Entscheide von Haftrichtern und -</a:t>
            </a:r>
            <a:r>
              <a:rPr lang="de-CH" dirty="0" err="1" smtClean="0"/>
              <a:t>richterinnen</a:t>
            </a:r>
            <a:r>
              <a:rPr lang="de-CH" dirty="0" smtClean="0"/>
              <a:t>. Nach dem Willen des Ständerats sollte die Anklage innert sechs Stunden Einsprache erheben können, wenn das Haftgericht beispielsweise ihren Antrag auf Haftverlängerung ablehnt.</a:t>
            </a:r>
          </a:p>
          <a:p>
            <a:r>
              <a:rPr lang="de-CH" dirty="0" smtClean="0"/>
              <a:t>Der Nationalrat lehnte das ab, weil es gegen die Europäische Menschenrechtskonvention verstösst. Zudem gehe es nicht an, dass die Staatsanwaltschaft durch die aufschiebende Wirkung einen negativen beschiedenen Antrag auf Haftverlängerung praktisch aus eigener Kraft aufheben könne. Auch hier folgte der Ständerat nun dem Nationalrat.</a:t>
            </a:r>
          </a:p>
          <a:p>
            <a:r>
              <a:rPr lang="de-CH" dirty="0" smtClean="0"/>
              <a:t>Neu geregelt wird auch der Umgang mit DNA-Profilen. Profile sollen nicht nur zur Aufklärung jener Delikte erstellt und gespeichert werden dürfen, um derentwillen das Verfahren geführt wird. Sie sollen auch zur Aufklärung früherer oder künftiger Taten verwendet werden können, wenn "konkrete Anhaltspunkte" dafür bestehen.</a:t>
            </a:r>
          </a:p>
          <a:p>
            <a:endParaRPr lang="de-CH" dirty="0"/>
          </a:p>
        </p:txBody>
      </p:sp>
      <p:sp>
        <p:nvSpPr>
          <p:cNvPr id="4" name="Foliennummernplatzhalter 3"/>
          <p:cNvSpPr>
            <a:spLocks noGrp="1"/>
          </p:cNvSpPr>
          <p:nvPr>
            <p:ph type="sldNum" sz="quarter" idx="10"/>
          </p:nvPr>
        </p:nvSpPr>
        <p:spPr/>
        <p:txBody>
          <a:bodyPr/>
          <a:lstStyle/>
          <a:p>
            <a:fld id="{9B2C16C3-19A0-40D0-BB8A-8D106A12C359}" type="slidenum">
              <a:rPr lang="de-CH" smtClean="0"/>
              <a:t>19</a:t>
            </a:fld>
            <a:endParaRPr lang="de-CH"/>
          </a:p>
        </p:txBody>
      </p:sp>
    </p:spTree>
    <p:extLst>
      <p:ext uri="{BB962C8B-B14F-4D97-AF65-F5344CB8AC3E}">
        <p14:creationId xmlns:p14="http://schemas.microsoft.com/office/powerpoint/2010/main" val="411536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2C16C3-19A0-40D0-BB8A-8D106A12C359}" type="slidenum">
              <a:rPr lang="de-CH" smtClean="0"/>
              <a:t>2</a:t>
            </a:fld>
            <a:endParaRPr lang="de-CH"/>
          </a:p>
        </p:txBody>
      </p:sp>
    </p:spTree>
    <p:extLst>
      <p:ext uri="{BB962C8B-B14F-4D97-AF65-F5344CB8AC3E}">
        <p14:creationId xmlns:p14="http://schemas.microsoft.com/office/powerpoint/2010/main" val="2541743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2C16C3-19A0-40D0-BB8A-8D106A12C359}" type="slidenum">
              <a:rPr lang="de-CH" smtClean="0"/>
              <a:t>20</a:t>
            </a:fld>
            <a:endParaRPr lang="de-CH"/>
          </a:p>
        </p:txBody>
      </p:sp>
    </p:spTree>
    <p:extLst>
      <p:ext uri="{BB962C8B-B14F-4D97-AF65-F5344CB8AC3E}">
        <p14:creationId xmlns:p14="http://schemas.microsoft.com/office/powerpoint/2010/main" val="1416028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beide Parteien eines Verfahrens auf eine Mediation einigen können. Deren Ergebnis kann die Strafverfolgungsbehörde berücksichtigen.</a:t>
            </a:r>
          </a:p>
          <a:p>
            <a:endParaRPr lang="de-CH" dirty="0"/>
          </a:p>
          <a:p>
            <a:r>
              <a:rPr lang="de-CH" dirty="0" smtClean="0"/>
              <a:t>Mit der "Justice restaurative" hätte der Nationalrat zunächst eine Neuerung ins Strafprozessrecht aufnehmen wollen, gab dann aber in der Differenzbereinigung nach. Bei diesem Verfahren können die Parteien in allen Stadien eines Verfahrens in eine Mediation einwilligen und aktiv zur Wiedergutmachung beitragen.</a:t>
            </a:r>
          </a:p>
          <a:p>
            <a:r>
              <a:rPr lang="de-CH" dirty="0" smtClean="0"/>
              <a:t>Vom Tisch ist die "Justice restaurative" aber nicht: Die Räte erteilten dem Bundesrat gegen dessen Willen den Auftrag, eine Vorlage auszuarbeiten. Für einen Gesetzgebungsauftrag sei wegen zahlreicher offener Fragen zu früh, sagte Justizministerin Karin Keller-Sutter. Auch sei mit einem Postulat ein Prüfauftrag hängig.</a:t>
            </a:r>
            <a:endParaRPr lang="de-CH" dirty="0"/>
          </a:p>
        </p:txBody>
      </p:sp>
      <p:sp>
        <p:nvSpPr>
          <p:cNvPr id="4" name="Foliennummernplatzhalter 3"/>
          <p:cNvSpPr>
            <a:spLocks noGrp="1"/>
          </p:cNvSpPr>
          <p:nvPr>
            <p:ph type="sldNum" sz="quarter" idx="10"/>
          </p:nvPr>
        </p:nvSpPr>
        <p:spPr/>
        <p:txBody>
          <a:bodyPr/>
          <a:lstStyle/>
          <a:p>
            <a:fld id="{9B2C16C3-19A0-40D0-BB8A-8D106A12C359}" type="slidenum">
              <a:rPr lang="de-CH" smtClean="0"/>
              <a:t>21</a:t>
            </a:fld>
            <a:endParaRPr lang="de-CH"/>
          </a:p>
        </p:txBody>
      </p:sp>
    </p:spTree>
    <p:extLst>
      <p:ext uri="{BB962C8B-B14F-4D97-AF65-F5344CB8AC3E}">
        <p14:creationId xmlns:p14="http://schemas.microsoft.com/office/powerpoint/2010/main" val="3786015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2C16C3-19A0-40D0-BB8A-8D106A12C359}" type="slidenum">
              <a:rPr lang="de-CH" smtClean="0"/>
              <a:t>22</a:t>
            </a:fld>
            <a:endParaRPr lang="de-CH"/>
          </a:p>
        </p:txBody>
      </p:sp>
    </p:spTree>
    <p:extLst>
      <p:ext uri="{BB962C8B-B14F-4D97-AF65-F5344CB8AC3E}">
        <p14:creationId xmlns:p14="http://schemas.microsoft.com/office/powerpoint/2010/main" val="244467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2C16C3-19A0-40D0-BB8A-8D106A12C359}" type="slidenum">
              <a:rPr lang="de-CH" smtClean="0"/>
              <a:t>23</a:t>
            </a:fld>
            <a:endParaRPr lang="de-CH"/>
          </a:p>
        </p:txBody>
      </p:sp>
    </p:spTree>
    <p:extLst>
      <p:ext uri="{BB962C8B-B14F-4D97-AF65-F5344CB8AC3E}">
        <p14:creationId xmlns:p14="http://schemas.microsoft.com/office/powerpoint/2010/main" val="3992214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2C16C3-19A0-40D0-BB8A-8D106A12C359}" type="slidenum">
              <a:rPr lang="de-CH" smtClean="0"/>
              <a:t>24</a:t>
            </a:fld>
            <a:endParaRPr lang="de-CH"/>
          </a:p>
        </p:txBody>
      </p:sp>
    </p:spTree>
    <p:extLst>
      <p:ext uri="{BB962C8B-B14F-4D97-AF65-F5344CB8AC3E}">
        <p14:creationId xmlns:p14="http://schemas.microsoft.com/office/powerpoint/2010/main" val="2400861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2C16C3-19A0-40D0-BB8A-8D106A12C359}" type="slidenum">
              <a:rPr lang="de-CH" smtClean="0"/>
              <a:t>3</a:t>
            </a:fld>
            <a:endParaRPr lang="de-CH"/>
          </a:p>
        </p:txBody>
      </p:sp>
    </p:spTree>
    <p:extLst>
      <p:ext uri="{BB962C8B-B14F-4D97-AF65-F5344CB8AC3E}">
        <p14:creationId xmlns:p14="http://schemas.microsoft.com/office/powerpoint/2010/main" val="2121349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2C16C3-19A0-40D0-BB8A-8D106A12C359}" type="slidenum">
              <a:rPr lang="de-CH" smtClean="0"/>
              <a:t>4</a:t>
            </a:fld>
            <a:endParaRPr lang="de-CH"/>
          </a:p>
        </p:txBody>
      </p:sp>
    </p:spTree>
    <p:extLst>
      <p:ext uri="{BB962C8B-B14F-4D97-AF65-F5344CB8AC3E}">
        <p14:creationId xmlns:p14="http://schemas.microsoft.com/office/powerpoint/2010/main" val="1677437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2C16C3-19A0-40D0-BB8A-8D106A12C359}" type="slidenum">
              <a:rPr lang="de-CH" smtClean="0"/>
              <a:t>5</a:t>
            </a:fld>
            <a:endParaRPr lang="de-CH"/>
          </a:p>
        </p:txBody>
      </p:sp>
    </p:spTree>
    <p:extLst>
      <p:ext uri="{BB962C8B-B14F-4D97-AF65-F5344CB8AC3E}">
        <p14:creationId xmlns:p14="http://schemas.microsoft.com/office/powerpoint/2010/main" val="3459546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B2C16C3-19A0-40D0-BB8A-8D106A12C359}" type="slidenum">
              <a:rPr lang="de-CH" smtClean="0"/>
              <a:t>6</a:t>
            </a:fld>
            <a:endParaRPr lang="de-CH"/>
          </a:p>
        </p:txBody>
      </p:sp>
    </p:spTree>
    <p:extLst>
      <p:ext uri="{BB962C8B-B14F-4D97-AF65-F5344CB8AC3E}">
        <p14:creationId xmlns:p14="http://schemas.microsoft.com/office/powerpoint/2010/main" val="3427557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Bereits kurz nach dem Inkrafttreten der Schweizerischen Strafprozessordnung (StPO) am 1. Januar 2011 wiesen kritische Stimmen aus der Praxis – wer? - auf problematische Aspekte einzelner Bestimmungen hin. </a:t>
            </a:r>
          </a:p>
          <a:p>
            <a:endParaRPr lang="de-CH" dirty="0"/>
          </a:p>
          <a:p>
            <a:r>
              <a:rPr lang="de-CH" dirty="0" smtClean="0"/>
              <a:t>Massvolle Einschränkung der Teilnahmerechte</a:t>
            </a:r>
          </a:p>
          <a:p>
            <a:r>
              <a:rPr lang="de-CH" dirty="0" smtClean="0"/>
              <a:t>Im Zentrum der öffentlichen Diskussionen standen von Beginn weg  die Teilnahmerechte in Strafverfahren. Das geltende Recht erlaubt es beschuldigten Personen, an allen Beweiserhebungen teilzunehmen, insbesondere auch an Einvernahmen von mitbeschuldigten Personen. Dies – so die Befürworter - sei problematisch, weil es der beschuldigten Person ermögliche, ihre Aussagen an jene anderer Personen anzupassen. Das könne dazu führen, dass in einem Verfahren mit mehreren beschuldigten Personen einzelne bevorteilt würden.</a:t>
            </a:r>
          </a:p>
          <a:p>
            <a:r>
              <a:rPr lang="de-CH" dirty="0" smtClean="0"/>
              <a:t>In der Vernehmlassung war die vom Bundesrat vorgeschlagene neue Regelung umstritten. Die Kritik wurde berücksichtigt und die Regelung angepasst. Künftig soll das Teilnahmerecht einer beschuldigten Person so lange eingeschränkt werden können, bis sie sich selber zum Gegenstand der Einvernahme geäussert hat. Weil diese Teilnahmerechte einen wichtigen Ausgleich zur strukturell starken Stellung der Staatsanwaltschaft bilden, werden sie aber nicht auf das von der Europäischen Menschenrechtskonvention garantierte Minimum reduziert, wie dies in der Vernehmlassung vereinzelt gefordert wurde.</a:t>
            </a:r>
          </a:p>
        </p:txBody>
      </p:sp>
      <p:sp>
        <p:nvSpPr>
          <p:cNvPr id="4" name="Foliennummernplatzhalter 3"/>
          <p:cNvSpPr>
            <a:spLocks noGrp="1"/>
          </p:cNvSpPr>
          <p:nvPr>
            <p:ph type="sldNum" sz="quarter" idx="10"/>
          </p:nvPr>
        </p:nvSpPr>
        <p:spPr/>
        <p:txBody>
          <a:bodyPr/>
          <a:lstStyle/>
          <a:p>
            <a:fld id="{9B2C16C3-19A0-40D0-BB8A-8D106A12C359}" type="slidenum">
              <a:rPr lang="de-CH" smtClean="0"/>
              <a:t>7</a:t>
            </a:fld>
            <a:endParaRPr lang="de-CH"/>
          </a:p>
        </p:txBody>
      </p:sp>
    </p:spTree>
    <p:extLst>
      <p:ext uri="{BB962C8B-B14F-4D97-AF65-F5344CB8AC3E}">
        <p14:creationId xmlns:p14="http://schemas.microsoft.com/office/powerpoint/2010/main" val="3327937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Faires Verfahren garantiert</a:t>
            </a:r>
          </a:p>
          <a:p>
            <a:r>
              <a:rPr lang="de-CH" dirty="0" smtClean="0"/>
              <a:t>Ausgleich zu Stärkung STA </a:t>
            </a:r>
          </a:p>
          <a:p>
            <a:r>
              <a:rPr lang="de-CH" dirty="0" smtClean="0"/>
              <a:t>«einlässliche» Aussage: </a:t>
            </a:r>
          </a:p>
          <a:p>
            <a:r>
              <a:rPr lang="de-CH" dirty="0" smtClean="0"/>
              <a:t>Sich einlässlich zu äussern, sei für Unschuldige schwierig, da sie nicht mehr sagen könnten, als dass sie unschuldig seien, gab Philipp Matthias </a:t>
            </a:r>
            <a:r>
              <a:rPr lang="de-CH" dirty="0" err="1" smtClean="0"/>
              <a:t>Bregy</a:t>
            </a:r>
            <a:r>
              <a:rPr lang="de-CH" dirty="0" smtClean="0"/>
              <a:t> (CVP/VS) zu bedenken. Die Einschränkung bedeute für Beschuldigte, dass auf sie ihr Recht, die Aussage zu verweigern, verzichten müssten, um ihr Recht auf Teilnahme am Verfahren wahrnehmen zu können, sagte Elisabeth Schneider </a:t>
            </a:r>
            <a:r>
              <a:rPr lang="de-CH" dirty="0" err="1" smtClean="0"/>
              <a:t>Schüttel</a:t>
            </a:r>
            <a:r>
              <a:rPr lang="de-CH" dirty="0" smtClean="0"/>
              <a:t> (SP/FR).</a:t>
            </a:r>
          </a:p>
          <a:p>
            <a:r>
              <a:rPr lang="de-CH" dirty="0" smtClean="0"/>
              <a:t>Was, wenn Boss der Bande anwesend ist?</a:t>
            </a:r>
          </a:p>
          <a:p>
            <a:endParaRPr lang="de-CH" dirty="0"/>
          </a:p>
          <a:p>
            <a:r>
              <a:rPr lang="de-CH" dirty="0" smtClean="0"/>
              <a:t>Ständerat ursprünglich den Revisionsbestrebungen zugestimmt, wollte Teilnahmerechte einschränken (29 zu 9 Stimmen, 3 Enthaltungen), Nationalrat wollte Teilnahmerecht nicht einschränken, Ständerat zog zurück (um Vorlage nicht zu gefährden). Letztes Wort somit evtl. noch nicht gesprochen. </a:t>
            </a:r>
          </a:p>
          <a:p>
            <a:r>
              <a:rPr lang="de-CH" dirty="0" smtClean="0"/>
              <a:t>"Wie würden wohl die 'Tatort'-Kommissare </a:t>
            </a:r>
            <a:r>
              <a:rPr lang="de-CH" dirty="0" err="1" smtClean="0"/>
              <a:t>Batic</a:t>
            </a:r>
            <a:r>
              <a:rPr lang="de-CH" dirty="0" smtClean="0"/>
              <a:t> und </a:t>
            </a:r>
            <a:r>
              <a:rPr lang="de-CH" dirty="0" err="1" smtClean="0"/>
              <a:t>Leitmayr</a:t>
            </a:r>
            <a:r>
              <a:rPr lang="de-CH" dirty="0" smtClean="0"/>
              <a:t> diese Verhöre führen?", fragte Heidi </a:t>
            </a:r>
            <a:r>
              <a:rPr lang="de-CH" dirty="0" err="1" smtClean="0"/>
              <a:t>Z'Graggen</a:t>
            </a:r>
            <a:r>
              <a:rPr lang="de-CH" dirty="0" smtClean="0"/>
              <a:t> (FDP/UR). "Sicher nicht, wenn alle Beschuldigten im Raum wären." Insbesondere, wenn hinten im Raum der Bandenchef sitze. Bei einer solchen Konstellation Widersprüche beziehungsweise die Wahrheit zu finden, sei quasi unmöglich.</a:t>
            </a:r>
            <a:endParaRPr lang="de-CH" dirty="0"/>
          </a:p>
          <a:p>
            <a:endParaRPr lang="de-CH" dirty="0" smtClean="0"/>
          </a:p>
          <a:p>
            <a:endParaRPr lang="de-CH" dirty="0"/>
          </a:p>
        </p:txBody>
      </p:sp>
      <p:sp>
        <p:nvSpPr>
          <p:cNvPr id="4" name="Foliennummernplatzhalter 3"/>
          <p:cNvSpPr>
            <a:spLocks noGrp="1"/>
          </p:cNvSpPr>
          <p:nvPr>
            <p:ph type="sldNum" sz="quarter" idx="10"/>
          </p:nvPr>
        </p:nvSpPr>
        <p:spPr/>
        <p:txBody>
          <a:bodyPr/>
          <a:lstStyle/>
          <a:p>
            <a:fld id="{9B2C16C3-19A0-40D0-BB8A-8D106A12C359}" type="slidenum">
              <a:rPr lang="de-CH" smtClean="0"/>
              <a:t>8</a:t>
            </a:fld>
            <a:endParaRPr lang="de-CH"/>
          </a:p>
        </p:txBody>
      </p:sp>
    </p:spTree>
    <p:extLst>
      <p:ext uri="{BB962C8B-B14F-4D97-AF65-F5344CB8AC3E}">
        <p14:creationId xmlns:p14="http://schemas.microsoft.com/office/powerpoint/2010/main" val="3648057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Faires Verfahren garantiert</a:t>
            </a:r>
          </a:p>
          <a:p>
            <a:r>
              <a:rPr lang="de-CH" dirty="0" smtClean="0"/>
              <a:t>Ausgleich zu Stärkung STA </a:t>
            </a:r>
          </a:p>
          <a:p>
            <a:r>
              <a:rPr lang="de-CH" dirty="0" smtClean="0"/>
              <a:t>«einlässliche» Aussage: </a:t>
            </a:r>
          </a:p>
          <a:p>
            <a:r>
              <a:rPr lang="de-CH" dirty="0" smtClean="0"/>
              <a:t>Sich einlässlich zu äussern, sei für Unschuldige schwierig, da sie nicht mehr sagen könnten, als dass sie unschuldig seien, gab Philipp Matthias </a:t>
            </a:r>
            <a:r>
              <a:rPr lang="de-CH" dirty="0" err="1" smtClean="0"/>
              <a:t>Bregy</a:t>
            </a:r>
            <a:r>
              <a:rPr lang="de-CH" dirty="0" smtClean="0"/>
              <a:t> (CVP/VS) zu bedenken. Die Einschränkung bedeute für Beschuldigte, dass auf sie ihr Recht, die Aussage zu verweigern, verzichten müssten, um ihr Recht auf Teilnahme am Verfahren wahrnehmen zu können, sagte Elisabeth Schneider </a:t>
            </a:r>
            <a:r>
              <a:rPr lang="de-CH" dirty="0" err="1" smtClean="0"/>
              <a:t>Schüttel</a:t>
            </a:r>
            <a:r>
              <a:rPr lang="de-CH" dirty="0" smtClean="0"/>
              <a:t> (SP/FR).</a:t>
            </a:r>
          </a:p>
          <a:p>
            <a:r>
              <a:rPr lang="de-CH" dirty="0" smtClean="0"/>
              <a:t>Was, wenn Boss der Bande anwesend ist?</a:t>
            </a:r>
          </a:p>
          <a:p>
            <a:endParaRPr lang="de-CH" dirty="0"/>
          </a:p>
          <a:p>
            <a:r>
              <a:rPr lang="de-CH" dirty="0" smtClean="0"/>
              <a:t>Ständerat ursprünglich den Revisionsbestrebungen zugestimmt, wollte Teilnahmerechte einschränken (29 zu 9 Stimmen, 3 Enthaltungen), Nationalrat wollte Teilnahmerecht nicht einschränken, Ständerat zog zurück (um Vorlage nicht zu gefährden). Letztes Wort somit evtl. noch nicht gesprochen. </a:t>
            </a:r>
          </a:p>
          <a:p>
            <a:r>
              <a:rPr lang="de-CH" dirty="0" smtClean="0"/>
              <a:t>"Wie würden wohl die 'Tatort'-Kommissare </a:t>
            </a:r>
            <a:r>
              <a:rPr lang="de-CH" dirty="0" err="1" smtClean="0"/>
              <a:t>Batic</a:t>
            </a:r>
            <a:r>
              <a:rPr lang="de-CH" dirty="0" smtClean="0"/>
              <a:t> und </a:t>
            </a:r>
            <a:r>
              <a:rPr lang="de-CH" dirty="0" err="1" smtClean="0"/>
              <a:t>Leitmayr</a:t>
            </a:r>
            <a:r>
              <a:rPr lang="de-CH" dirty="0" smtClean="0"/>
              <a:t> diese Verhöre führen?", fragte Heidi </a:t>
            </a:r>
            <a:r>
              <a:rPr lang="de-CH" dirty="0" err="1" smtClean="0"/>
              <a:t>Z'Graggen</a:t>
            </a:r>
            <a:r>
              <a:rPr lang="de-CH" dirty="0" smtClean="0"/>
              <a:t> (FDP/UR). "Sicher nicht, wenn alle Beschuldigten im Raum wären." Insbesondere, wenn hinten im Raum der Bandenchef sitze. Bei einer solchen Konstellation Widersprüche beziehungsweise die Wahrheit zu finden, sei quasi unmöglich.</a:t>
            </a:r>
            <a:endParaRPr lang="de-CH" dirty="0"/>
          </a:p>
          <a:p>
            <a:endParaRPr lang="de-CH" dirty="0" smtClean="0"/>
          </a:p>
          <a:p>
            <a:endParaRPr lang="de-CH" dirty="0"/>
          </a:p>
        </p:txBody>
      </p:sp>
      <p:sp>
        <p:nvSpPr>
          <p:cNvPr id="4" name="Foliennummernplatzhalter 3"/>
          <p:cNvSpPr>
            <a:spLocks noGrp="1"/>
          </p:cNvSpPr>
          <p:nvPr>
            <p:ph type="sldNum" sz="quarter" idx="10"/>
          </p:nvPr>
        </p:nvSpPr>
        <p:spPr/>
        <p:txBody>
          <a:bodyPr/>
          <a:lstStyle/>
          <a:p>
            <a:fld id="{9B2C16C3-19A0-40D0-BB8A-8D106A12C359}" type="slidenum">
              <a:rPr lang="de-CH" smtClean="0"/>
              <a:t>9</a:t>
            </a:fld>
            <a:endParaRPr lang="de-CH"/>
          </a:p>
        </p:txBody>
      </p:sp>
    </p:spTree>
    <p:extLst>
      <p:ext uri="{BB962C8B-B14F-4D97-AF65-F5344CB8AC3E}">
        <p14:creationId xmlns:p14="http://schemas.microsoft.com/office/powerpoint/2010/main" val="320179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D483E4D3-CA12-4F16-964F-79730B96445D}" type="datetimeFigureOut">
              <a:rPr lang="de-CH" smtClean="0"/>
              <a:t>15.06.2022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EB492520-7B94-4526-BFD9-CCDFE248A8BB}" type="slidenum">
              <a:rPr lang="de-CH" smtClean="0"/>
              <a:t>‹Nr.›</a:t>
            </a:fld>
            <a:endParaRPr lang="de-CH"/>
          </a:p>
        </p:txBody>
      </p:sp>
    </p:spTree>
    <p:extLst>
      <p:ext uri="{BB962C8B-B14F-4D97-AF65-F5344CB8AC3E}">
        <p14:creationId xmlns:p14="http://schemas.microsoft.com/office/powerpoint/2010/main" val="2729307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D483E4D3-CA12-4F16-964F-79730B96445D}" type="datetimeFigureOut">
              <a:rPr lang="de-CH" smtClean="0"/>
              <a:t>15.06.2022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EB492520-7B94-4526-BFD9-CCDFE248A8BB}" type="slidenum">
              <a:rPr lang="de-CH" smtClean="0"/>
              <a:t>‹Nr.›</a:t>
            </a:fld>
            <a:endParaRPr lang="de-CH"/>
          </a:p>
        </p:txBody>
      </p:sp>
    </p:spTree>
    <p:extLst>
      <p:ext uri="{BB962C8B-B14F-4D97-AF65-F5344CB8AC3E}">
        <p14:creationId xmlns:p14="http://schemas.microsoft.com/office/powerpoint/2010/main" val="3185323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D483E4D3-CA12-4F16-964F-79730B96445D}" type="datetimeFigureOut">
              <a:rPr lang="de-CH" smtClean="0"/>
              <a:t>15.06.2022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EB492520-7B94-4526-BFD9-CCDFE248A8BB}" type="slidenum">
              <a:rPr lang="de-CH" smtClean="0"/>
              <a:t>‹Nr.›</a:t>
            </a:fld>
            <a:endParaRPr lang="de-CH"/>
          </a:p>
        </p:txBody>
      </p:sp>
    </p:spTree>
    <p:extLst>
      <p:ext uri="{BB962C8B-B14F-4D97-AF65-F5344CB8AC3E}">
        <p14:creationId xmlns:p14="http://schemas.microsoft.com/office/powerpoint/2010/main" val="1149960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D483E4D3-CA12-4F16-964F-79730B96445D}" type="datetimeFigureOut">
              <a:rPr lang="de-CH" smtClean="0"/>
              <a:t>15.06.2022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EB492520-7B94-4526-BFD9-CCDFE248A8BB}" type="slidenum">
              <a:rPr lang="de-CH" smtClean="0"/>
              <a:t>‹Nr.›</a:t>
            </a:fld>
            <a:endParaRPr lang="de-CH"/>
          </a:p>
        </p:txBody>
      </p:sp>
    </p:spTree>
    <p:extLst>
      <p:ext uri="{BB962C8B-B14F-4D97-AF65-F5344CB8AC3E}">
        <p14:creationId xmlns:p14="http://schemas.microsoft.com/office/powerpoint/2010/main" val="1880867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D483E4D3-CA12-4F16-964F-79730B96445D}" type="datetimeFigureOut">
              <a:rPr lang="de-CH" smtClean="0"/>
              <a:t>15.06.2022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EB492520-7B94-4526-BFD9-CCDFE248A8BB}" type="slidenum">
              <a:rPr lang="de-CH" smtClean="0"/>
              <a:t>‹Nr.›</a:t>
            </a:fld>
            <a:endParaRPr lang="de-CH"/>
          </a:p>
        </p:txBody>
      </p:sp>
    </p:spTree>
    <p:extLst>
      <p:ext uri="{BB962C8B-B14F-4D97-AF65-F5344CB8AC3E}">
        <p14:creationId xmlns:p14="http://schemas.microsoft.com/office/powerpoint/2010/main" val="2203251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D483E4D3-CA12-4F16-964F-79730B96445D}" type="datetimeFigureOut">
              <a:rPr lang="de-CH" smtClean="0"/>
              <a:t>15.06.2022</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EB492520-7B94-4526-BFD9-CCDFE248A8BB}" type="slidenum">
              <a:rPr lang="de-CH" smtClean="0"/>
              <a:t>‹Nr.›</a:t>
            </a:fld>
            <a:endParaRPr lang="de-CH"/>
          </a:p>
        </p:txBody>
      </p:sp>
    </p:spTree>
    <p:extLst>
      <p:ext uri="{BB962C8B-B14F-4D97-AF65-F5344CB8AC3E}">
        <p14:creationId xmlns:p14="http://schemas.microsoft.com/office/powerpoint/2010/main" val="763355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D483E4D3-CA12-4F16-964F-79730B96445D}" type="datetimeFigureOut">
              <a:rPr lang="de-CH" smtClean="0"/>
              <a:t>15.06.2022</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EB492520-7B94-4526-BFD9-CCDFE248A8BB}" type="slidenum">
              <a:rPr lang="de-CH" smtClean="0"/>
              <a:t>‹Nr.›</a:t>
            </a:fld>
            <a:endParaRPr lang="de-CH"/>
          </a:p>
        </p:txBody>
      </p:sp>
    </p:spTree>
    <p:extLst>
      <p:ext uri="{BB962C8B-B14F-4D97-AF65-F5344CB8AC3E}">
        <p14:creationId xmlns:p14="http://schemas.microsoft.com/office/powerpoint/2010/main" val="1937746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D483E4D3-CA12-4F16-964F-79730B96445D}" type="datetimeFigureOut">
              <a:rPr lang="de-CH" smtClean="0"/>
              <a:t>15.06.2022</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EB492520-7B94-4526-BFD9-CCDFE248A8BB}" type="slidenum">
              <a:rPr lang="de-CH" smtClean="0"/>
              <a:t>‹Nr.›</a:t>
            </a:fld>
            <a:endParaRPr lang="de-CH"/>
          </a:p>
        </p:txBody>
      </p:sp>
    </p:spTree>
    <p:extLst>
      <p:ext uri="{BB962C8B-B14F-4D97-AF65-F5344CB8AC3E}">
        <p14:creationId xmlns:p14="http://schemas.microsoft.com/office/powerpoint/2010/main" val="3465397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483E4D3-CA12-4F16-964F-79730B96445D}" type="datetimeFigureOut">
              <a:rPr lang="de-CH" smtClean="0"/>
              <a:t>15.06.2022</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EB492520-7B94-4526-BFD9-CCDFE248A8BB}" type="slidenum">
              <a:rPr lang="de-CH" smtClean="0"/>
              <a:t>‹Nr.›</a:t>
            </a:fld>
            <a:endParaRPr lang="de-CH"/>
          </a:p>
        </p:txBody>
      </p:sp>
    </p:spTree>
    <p:extLst>
      <p:ext uri="{BB962C8B-B14F-4D97-AF65-F5344CB8AC3E}">
        <p14:creationId xmlns:p14="http://schemas.microsoft.com/office/powerpoint/2010/main" val="3091466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D483E4D3-CA12-4F16-964F-79730B96445D}" type="datetimeFigureOut">
              <a:rPr lang="de-CH" smtClean="0"/>
              <a:t>15.06.2022</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EB492520-7B94-4526-BFD9-CCDFE248A8BB}" type="slidenum">
              <a:rPr lang="de-CH" smtClean="0"/>
              <a:t>‹Nr.›</a:t>
            </a:fld>
            <a:endParaRPr lang="de-CH"/>
          </a:p>
        </p:txBody>
      </p:sp>
    </p:spTree>
    <p:extLst>
      <p:ext uri="{BB962C8B-B14F-4D97-AF65-F5344CB8AC3E}">
        <p14:creationId xmlns:p14="http://schemas.microsoft.com/office/powerpoint/2010/main" val="3483815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D483E4D3-CA12-4F16-964F-79730B96445D}" type="datetimeFigureOut">
              <a:rPr lang="de-CH" smtClean="0"/>
              <a:t>15.06.2022</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EB492520-7B94-4526-BFD9-CCDFE248A8BB}" type="slidenum">
              <a:rPr lang="de-CH" smtClean="0"/>
              <a:t>‹Nr.›</a:t>
            </a:fld>
            <a:endParaRPr lang="de-CH"/>
          </a:p>
        </p:txBody>
      </p:sp>
    </p:spTree>
    <p:extLst>
      <p:ext uri="{BB962C8B-B14F-4D97-AF65-F5344CB8AC3E}">
        <p14:creationId xmlns:p14="http://schemas.microsoft.com/office/powerpoint/2010/main" val="2296025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3E4D3-CA12-4F16-964F-79730B96445D}" type="datetimeFigureOut">
              <a:rPr lang="de-CH" smtClean="0"/>
              <a:t>15.06.2022</a:t>
            </a:fld>
            <a:endParaRPr lang="de-CH"/>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92520-7B94-4526-BFD9-CCDFE248A8BB}" type="slidenum">
              <a:rPr lang="de-CH" smtClean="0"/>
              <a:t>‹Nr.›</a:t>
            </a:fld>
            <a:endParaRPr lang="de-CH"/>
          </a:p>
        </p:txBody>
      </p:sp>
    </p:spTree>
    <p:extLst>
      <p:ext uri="{BB962C8B-B14F-4D97-AF65-F5344CB8AC3E}">
        <p14:creationId xmlns:p14="http://schemas.microsoft.com/office/powerpoint/2010/main" val="745734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613085"/>
            <a:ext cx="9144000" cy="3997140"/>
          </a:xfrm>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nchor="ctr"/>
          <a:lstStyle/>
          <a:p>
            <a:r>
              <a:rPr lang="de-CH" dirty="0" smtClean="0"/>
              <a:t>Revision der StPO</a:t>
            </a:r>
            <a:endParaRPr lang="de-CH" dirty="0"/>
          </a:p>
        </p:txBody>
      </p:sp>
      <p:pic>
        <p:nvPicPr>
          <p:cNvPr id="4" name="Grafik 3"/>
          <p:cNvPicPr>
            <a:picLocks noChangeAspect="1"/>
          </p:cNvPicPr>
          <p:nvPr/>
        </p:nvPicPr>
        <p:blipFill>
          <a:blip r:embed="rId3"/>
          <a:stretch>
            <a:fillRect/>
          </a:stretch>
        </p:blipFill>
        <p:spPr>
          <a:xfrm>
            <a:off x="4882791" y="169489"/>
            <a:ext cx="2426418" cy="1280271"/>
          </a:xfrm>
          <a:prstGeom prst="rect">
            <a:avLst/>
          </a:prstGeom>
        </p:spPr>
      </p:pic>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569" y="6255434"/>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7774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de-CH" dirty="0" smtClean="0"/>
              <a:t>Teilnahmerecht Revisionsbestrebung III</a:t>
            </a:r>
            <a:endParaRPr lang="de-CH" dirty="0"/>
          </a:p>
        </p:txBody>
      </p:sp>
      <p:sp>
        <p:nvSpPr>
          <p:cNvPr id="3" name="Inhaltsplatzhalter 2"/>
          <p:cNvSpPr>
            <a:spLocks noGrp="1"/>
          </p:cNvSpPr>
          <p:nvPr>
            <p:ph idx="1"/>
          </p:nvPr>
        </p:nvSpPr>
        <p:spPr/>
        <p:txBody>
          <a:bodyPr>
            <a:normAutofit/>
          </a:bodyPr>
          <a:lstStyle/>
          <a:p>
            <a:pPr marL="0" indent="0">
              <a:buNone/>
            </a:pPr>
            <a:endParaRPr lang="de-CH" dirty="0" smtClean="0"/>
          </a:p>
          <a:p>
            <a:pPr marL="0" indent="0">
              <a:buNone/>
            </a:pPr>
            <a:r>
              <a:rPr lang="de-CH" dirty="0" smtClean="0"/>
              <a:t>Art. 147a StPO (Ständerat)</a:t>
            </a:r>
          </a:p>
          <a:p>
            <a:pPr marL="0" indent="0">
              <a:buNone/>
            </a:pPr>
            <a:r>
              <a:rPr lang="de-CH" dirty="0" smtClean="0"/>
              <a:t>«Die Staatsanwaltschaft kann die beschuldigte Person von der ersten Einvernahme einer mitbeschuldigten Person ausschliessen. Die beschuldigte Person darf nicht ausgeschlossen werden, wenn sie selber  ausserhalb des Haftverfahrens bereits einvernommen worden ist.</a:t>
            </a:r>
          </a:p>
          <a:p>
            <a:pPr marL="0" indent="0">
              <a:buNone/>
            </a:pPr>
            <a:endParaRPr lang="de-CH" dirty="0" smtClean="0"/>
          </a:p>
          <a:p>
            <a:pPr marL="0" indent="0">
              <a:buNone/>
            </a:pPr>
            <a:r>
              <a:rPr lang="de-CH" dirty="0" smtClean="0"/>
              <a:t>Der Ausschluss gilt auch für die Verteidigung.»</a:t>
            </a:r>
          </a:p>
          <a:p>
            <a:pPr marL="0" indent="0">
              <a:buNone/>
            </a:pPr>
            <a:endParaRPr lang="de-CH" dirty="0"/>
          </a:p>
        </p:txBody>
      </p:sp>
      <p:pic>
        <p:nvPicPr>
          <p:cNvPr id="5" name="Grafik 4">
            <a:extLst>
              <a:ext uri="{FF2B5EF4-FFF2-40B4-BE49-F238E27FC236}">
                <a16:creationId xmlns:a16="http://schemas.microsoft.com/office/drawing/2014/main" xmlns="" id="{157949EC-791F-472B-8991-04CD9841A1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5581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de-CH" dirty="0" smtClean="0"/>
              <a:t>Teilnahmerecht: Ergebnis der Revision</a:t>
            </a:r>
            <a:endParaRPr lang="de-CH" dirty="0"/>
          </a:p>
        </p:txBody>
      </p:sp>
      <p:pic>
        <p:nvPicPr>
          <p:cNvPr id="5" name="Grafik 4">
            <a:extLst>
              <a:ext uri="{FF2B5EF4-FFF2-40B4-BE49-F238E27FC236}">
                <a16:creationId xmlns:a16="http://schemas.microsoft.com/office/drawing/2014/main" xmlns="" id="{157949EC-791F-472B-8991-04CD9841A1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Inhaltsplatzhalter 13"/>
          <p:cNvPicPr>
            <a:picLocks noGrp="1" noChangeAspect="1"/>
          </p:cNvPicPr>
          <p:nvPr>
            <p:ph idx="1"/>
          </p:nvPr>
        </p:nvPicPr>
        <p:blipFill>
          <a:blip r:embed="rId5"/>
          <a:stretch>
            <a:fillRect/>
          </a:stretch>
        </p:blipFill>
        <p:spPr>
          <a:xfrm>
            <a:off x="2831221" y="1825625"/>
            <a:ext cx="6529557" cy="4351338"/>
          </a:xfrm>
          <a:prstGeom prst="rect">
            <a:avLst/>
          </a:prstGeom>
        </p:spPr>
      </p:pic>
    </p:spTree>
    <p:extLst>
      <p:ext uri="{BB962C8B-B14F-4D97-AF65-F5344CB8AC3E}">
        <p14:creationId xmlns:p14="http://schemas.microsoft.com/office/powerpoint/2010/main" val="2714279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de-CH" dirty="0" smtClean="0"/>
              <a:t>Teilnahmerecht – es bleibt wie es ist!</a:t>
            </a:r>
            <a:endParaRPr lang="de-CH" dirty="0"/>
          </a:p>
        </p:txBody>
      </p:sp>
      <p:sp>
        <p:nvSpPr>
          <p:cNvPr id="3" name="Inhaltsplatzhalter 2"/>
          <p:cNvSpPr>
            <a:spLocks noGrp="1"/>
          </p:cNvSpPr>
          <p:nvPr>
            <p:ph idx="1"/>
          </p:nvPr>
        </p:nvSpPr>
        <p:spPr/>
        <p:txBody>
          <a:bodyPr/>
          <a:lstStyle/>
          <a:p>
            <a:pPr marL="0" indent="0">
              <a:buNone/>
            </a:pPr>
            <a:endParaRPr lang="de-CH" dirty="0" smtClean="0"/>
          </a:p>
          <a:p>
            <a:pPr marL="0" indent="0">
              <a:buNone/>
            </a:pPr>
            <a:r>
              <a:rPr lang="de-CH" dirty="0" smtClean="0"/>
              <a:t>Art. 147 Abs. 1 StPO (aktuelle Fassung): </a:t>
            </a:r>
          </a:p>
          <a:p>
            <a:pPr marL="0" indent="0">
              <a:buNone/>
            </a:pPr>
            <a:r>
              <a:rPr lang="de-CH" dirty="0" smtClean="0"/>
              <a:t>«Die Parteien haben das Recht, bei Beweiserhebungen durch die Staatsanwaltschaft und die Gerichte anwesend zu sein und einvernommenen Personen Fragen zu stellen. (…)»</a:t>
            </a:r>
            <a:endParaRPr lang="de-CH" dirty="0"/>
          </a:p>
        </p:txBody>
      </p:sp>
      <p:pic>
        <p:nvPicPr>
          <p:cNvPr id="5" name="Grafik 4">
            <a:extLst>
              <a:ext uri="{FF2B5EF4-FFF2-40B4-BE49-F238E27FC236}">
                <a16:creationId xmlns:a16="http://schemas.microsoft.com/office/drawing/2014/main" xmlns="" id="{157949EC-791F-472B-8991-04CD9841A1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1581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de-CH" dirty="0" smtClean="0"/>
              <a:t>Akteneinsicht </a:t>
            </a:r>
            <a:endParaRPr lang="de-CH" dirty="0"/>
          </a:p>
        </p:txBody>
      </p:sp>
      <p:sp>
        <p:nvSpPr>
          <p:cNvPr id="3" name="Inhaltsplatzhalter 2"/>
          <p:cNvSpPr>
            <a:spLocks noGrp="1"/>
          </p:cNvSpPr>
          <p:nvPr>
            <p:ph idx="1"/>
          </p:nvPr>
        </p:nvSpPr>
        <p:spPr/>
        <p:txBody>
          <a:bodyPr/>
          <a:lstStyle/>
          <a:p>
            <a:pPr marL="0" indent="0">
              <a:buNone/>
            </a:pPr>
            <a:endParaRPr lang="de-CH" dirty="0" smtClean="0"/>
          </a:p>
          <a:p>
            <a:pPr marL="0" indent="0">
              <a:buNone/>
            </a:pPr>
            <a:r>
              <a:rPr lang="de-CH" dirty="0" smtClean="0"/>
              <a:t>Art. 101 StPO (aktuelle Fassung):</a:t>
            </a:r>
          </a:p>
          <a:p>
            <a:pPr marL="0" indent="0">
              <a:buNone/>
            </a:pPr>
            <a:r>
              <a:rPr lang="de-CH" dirty="0" smtClean="0"/>
              <a:t>«Die Parteien können spätestens nach der ersten Einvernahme der beschuldigten Person und der Erhebung der übrigen wichtigsten Beweise durch die Staatsanwaltschaft die Akten des Strafverfahrens einsehen; (…)»</a:t>
            </a:r>
            <a:endParaRPr lang="de-CH" dirty="0"/>
          </a:p>
        </p:txBody>
      </p:sp>
      <p:pic>
        <p:nvPicPr>
          <p:cNvPr id="5" name="Grafik 4">
            <a:extLst>
              <a:ext uri="{FF2B5EF4-FFF2-40B4-BE49-F238E27FC236}">
                <a16:creationId xmlns:a16="http://schemas.microsoft.com/office/drawing/2014/main" xmlns="" id="{157949EC-791F-472B-8991-04CD9841A1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8000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de-CH" dirty="0" smtClean="0"/>
              <a:t>Akteneinsicht Revisionsbestrebungen</a:t>
            </a:r>
            <a:endParaRPr lang="de-CH" dirty="0"/>
          </a:p>
        </p:txBody>
      </p:sp>
      <p:sp>
        <p:nvSpPr>
          <p:cNvPr id="3" name="Inhaltsplatzhalter 2"/>
          <p:cNvSpPr>
            <a:spLocks noGrp="1"/>
          </p:cNvSpPr>
          <p:nvPr>
            <p:ph idx="1"/>
          </p:nvPr>
        </p:nvSpPr>
        <p:spPr/>
        <p:txBody>
          <a:bodyPr/>
          <a:lstStyle/>
          <a:p>
            <a:pPr marL="0" indent="0">
              <a:buNone/>
            </a:pPr>
            <a:endParaRPr lang="de-CH" dirty="0" smtClean="0"/>
          </a:p>
          <a:p>
            <a:pPr marL="0" indent="0">
              <a:buNone/>
            </a:pPr>
            <a:r>
              <a:rPr lang="de-CH" dirty="0" smtClean="0"/>
              <a:t>Art. 101bis StPO</a:t>
            </a:r>
          </a:p>
          <a:p>
            <a:pPr marL="0" indent="0">
              <a:buNone/>
            </a:pPr>
            <a:r>
              <a:rPr lang="de-CH" dirty="0" smtClean="0"/>
              <a:t>«Wurde die beschuldigte Person nach Artikel 147a von einer Einvernahme ausgeschlossen, so kann ihr und ihrer Verteidigung die Einsicht in das Protokoll dieser Einvernahme verweigert werden, bis sie aufgefordert wurde, sich zu den Aussagen der einvernommenen Person zu äussern.»</a:t>
            </a:r>
            <a:endParaRPr lang="de-CH" dirty="0"/>
          </a:p>
        </p:txBody>
      </p:sp>
      <p:pic>
        <p:nvPicPr>
          <p:cNvPr id="5" name="Grafik 4">
            <a:extLst>
              <a:ext uri="{FF2B5EF4-FFF2-40B4-BE49-F238E27FC236}">
                <a16:creationId xmlns:a16="http://schemas.microsoft.com/office/drawing/2014/main" xmlns="" id="{157949EC-791F-472B-8991-04CD9841A1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616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de-CH" dirty="0" smtClean="0"/>
              <a:t>Untersuchungshaft: Beschwerderecht STA</a:t>
            </a:r>
            <a:endParaRPr lang="de-CH" dirty="0"/>
          </a:p>
        </p:txBody>
      </p:sp>
      <p:sp>
        <p:nvSpPr>
          <p:cNvPr id="3" name="Inhaltsplatzhalter 2"/>
          <p:cNvSpPr>
            <a:spLocks noGrp="1"/>
          </p:cNvSpPr>
          <p:nvPr>
            <p:ph idx="1"/>
          </p:nvPr>
        </p:nvSpPr>
        <p:spPr/>
        <p:txBody>
          <a:bodyPr/>
          <a:lstStyle/>
          <a:p>
            <a:pPr marL="0" indent="0">
              <a:buNone/>
            </a:pPr>
            <a:endParaRPr lang="de-CH" dirty="0" smtClean="0"/>
          </a:p>
          <a:p>
            <a:pPr marL="0" indent="0">
              <a:buNone/>
            </a:pPr>
            <a:r>
              <a:rPr lang="de-CH" dirty="0" smtClean="0"/>
              <a:t>Art. 222 StPO (aktuelle Fassung): </a:t>
            </a:r>
          </a:p>
          <a:p>
            <a:pPr marL="0" indent="0">
              <a:buNone/>
            </a:pPr>
            <a:r>
              <a:rPr lang="de-CH" dirty="0" smtClean="0"/>
              <a:t>«Die verhaftete Person kann Entscheide über die Anordnung, die Verlängerung und die Aufhebung der Untersuchungs- oder Sicherheitshaft bei der Beschwerdeinstanz anfechten. (…)»</a:t>
            </a:r>
            <a:endParaRPr lang="de-CH" dirty="0"/>
          </a:p>
        </p:txBody>
      </p:sp>
      <p:pic>
        <p:nvPicPr>
          <p:cNvPr id="5" name="Grafik 4">
            <a:extLst>
              <a:ext uri="{FF2B5EF4-FFF2-40B4-BE49-F238E27FC236}">
                <a16:creationId xmlns:a16="http://schemas.microsoft.com/office/drawing/2014/main" xmlns="" id="{157949EC-791F-472B-8991-04CD9841A1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2020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de-CH" dirty="0" smtClean="0"/>
              <a:t>BGE 137 IV 22</a:t>
            </a:r>
            <a:endParaRPr lang="de-CH" dirty="0"/>
          </a:p>
        </p:txBody>
      </p:sp>
      <p:sp>
        <p:nvSpPr>
          <p:cNvPr id="3" name="Inhaltsplatzhalter 2"/>
          <p:cNvSpPr>
            <a:spLocks noGrp="1"/>
          </p:cNvSpPr>
          <p:nvPr>
            <p:ph idx="1"/>
          </p:nvPr>
        </p:nvSpPr>
        <p:spPr/>
        <p:txBody>
          <a:bodyPr/>
          <a:lstStyle/>
          <a:p>
            <a:pPr marL="0" indent="0">
              <a:buNone/>
            </a:pPr>
            <a:endParaRPr lang="de-CH" dirty="0" smtClean="0"/>
          </a:p>
          <a:p>
            <a:pPr marL="0" indent="0">
              <a:buNone/>
            </a:pPr>
            <a:r>
              <a:rPr lang="de-CH" dirty="0" smtClean="0"/>
              <a:t>Beschwerderecht der Staatsanwaltschaft, weil </a:t>
            </a:r>
          </a:p>
          <a:p>
            <a:r>
              <a:rPr lang="de-CH" dirty="0" smtClean="0"/>
              <a:t>doppelter Instanzenzug,</a:t>
            </a:r>
          </a:p>
          <a:p>
            <a:r>
              <a:rPr lang="de-CH" dirty="0" smtClean="0"/>
              <a:t>Zweiteilung vermieden werden soll, wenn beschuldigte Person und Staatsanwaltschaft Rechtsmittel ergreifen,</a:t>
            </a:r>
          </a:p>
          <a:p>
            <a:r>
              <a:rPr lang="de-CH" dirty="0" smtClean="0"/>
              <a:t>öffentliches Interesse</a:t>
            </a:r>
            <a:endParaRPr lang="de-CH" dirty="0"/>
          </a:p>
        </p:txBody>
      </p:sp>
      <p:pic>
        <p:nvPicPr>
          <p:cNvPr id="5" name="Grafik 4">
            <a:extLst>
              <a:ext uri="{FF2B5EF4-FFF2-40B4-BE49-F238E27FC236}">
                <a16:creationId xmlns:a16="http://schemas.microsoft.com/office/drawing/2014/main" xmlns="" id="{157949EC-791F-472B-8991-04CD9841A1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4958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de-CH" dirty="0" smtClean="0"/>
              <a:t>Beschwerderecht STA Revisionsbestrebungen</a:t>
            </a:r>
            <a:endParaRPr lang="de-CH" dirty="0"/>
          </a:p>
        </p:txBody>
      </p:sp>
      <p:sp>
        <p:nvSpPr>
          <p:cNvPr id="3" name="Inhaltsplatzhalter 2"/>
          <p:cNvSpPr>
            <a:spLocks noGrp="1"/>
          </p:cNvSpPr>
          <p:nvPr>
            <p:ph idx="1"/>
          </p:nvPr>
        </p:nvSpPr>
        <p:spPr/>
        <p:txBody>
          <a:bodyPr/>
          <a:lstStyle/>
          <a:p>
            <a:pPr marL="0" indent="0">
              <a:buNone/>
            </a:pPr>
            <a:endParaRPr lang="de-CH" dirty="0" smtClean="0"/>
          </a:p>
          <a:p>
            <a:pPr marL="0" indent="0">
              <a:buNone/>
            </a:pPr>
            <a:r>
              <a:rPr lang="de-CH" dirty="0" smtClean="0"/>
              <a:t>Art. 222 StPO (Bundesrat): </a:t>
            </a:r>
          </a:p>
          <a:p>
            <a:pPr marL="0" indent="0">
              <a:buNone/>
            </a:pPr>
            <a:r>
              <a:rPr lang="de-CH" dirty="0" smtClean="0"/>
              <a:t>«Die verhaftete Person kann Entscheide über die Anordnung, die Verlängerung und die Aufhebung der Untersuchungs- oder Sicherheitshaft bei der Beschwerdeinstanz anfechten. (…)</a:t>
            </a:r>
          </a:p>
          <a:p>
            <a:pPr marL="0" indent="0">
              <a:buNone/>
            </a:pPr>
            <a:endParaRPr lang="de-CH" dirty="0" smtClean="0"/>
          </a:p>
          <a:p>
            <a:pPr marL="0" indent="0">
              <a:buNone/>
            </a:pPr>
            <a:r>
              <a:rPr lang="de-CH" dirty="0" smtClean="0"/>
              <a:t>Die Staatsanwaltschaft kann Entscheide über die Nichtanordnung, die Nichtverlängerung und die Aufhebung der Untersuchungs- oder Sicherheitshaft bei der Beschwerdeinstanz anfechten.»</a:t>
            </a:r>
            <a:endParaRPr lang="de-CH" dirty="0"/>
          </a:p>
        </p:txBody>
      </p:sp>
      <p:pic>
        <p:nvPicPr>
          <p:cNvPr id="5" name="Grafik 4">
            <a:extLst>
              <a:ext uri="{FF2B5EF4-FFF2-40B4-BE49-F238E27FC236}">
                <a16:creationId xmlns:a16="http://schemas.microsoft.com/office/drawing/2014/main" xmlns="" id="{157949EC-791F-472B-8991-04CD9841A1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10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74650"/>
            <a:ext cx="10515600" cy="1325563"/>
          </a:xfrm>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de-CH" dirty="0" smtClean="0"/>
              <a:t>Beschwerderecht STA Verfahren</a:t>
            </a:r>
            <a:endParaRPr lang="de-CH" dirty="0"/>
          </a:p>
        </p:txBody>
      </p:sp>
      <p:sp>
        <p:nvSpPr>
          <p:cNvPr id="3" name="Inhaltsplatzhalter 2"/>
          <p:cNvSpPr>
            <a:spLocks noGrp="1"/>
          </p:cNvSpPr>
          <p:nvPr>
            <p:ph idx="1"/>
          </p:nvPr>
        </p:nvSpPr>
        <p:spPr/>
        <p:txBody>
          <a:bodyPr/>
          <a:lstStyle/>
          <a:p>
            <a:pPr marL="0" indent="0">
              <a:buNone/>
            </a:pPr>
            <a:endParaRPr lang="de-CH" dirty="0" smtClean="0"/>
          </a:p>
          <a:p>
            <a:pPr marL="0" indent="0">
              <a:buNone/>
            </a:pPr>
            <a:r>
              <a:rPr lang="de-CH" dirty="0" smtClean="0"/>
              <a:t>Art. 226a StPO (Bundesrat): </a:t>
            </a:r>
          </a:p>
          <a:p>
            <a:r>
              <a:rPr lang="de-CH" dirty="0" smtClean="0"/>
              <a:t>Beschwerdeankündigung unverzüglich bei ZMG</a:t>
            </a:r>
          </a:p>
          <a:p>
            <a:r>
              <a:rPr lang="de-CH" dirty="0" smtClean="0"/>
              <a:t>Beschuldigte Person bleibt in Haft</a:t>
            </a:r>
          </a:p>
          <a:p>
            <a:r>
              <a:rPr lang="de-CH" dirty="0" smtClean="0"/>
              <a:t>Beschwerde innert 6 Stunden seit Ankündigung an Beschwerdeinstanz</a:t>
            </a:r>
            <a:endParaRPr lang="de-CH" dirty="0"/>
          </a:p>
        </p:txBody>
      </p:sp>
      <p:pic>
        <p:nvPicPr>
          <p:cNvPr id="5" name="Grafik 4">
            <a:extLst>
              <a:ext uri="{FF2B5EF4-FFF2-40B4-BE49-F238E27FC236}">
                <a16:creationId xmlns:a16="http://schemas.microsoft.com/office/drawing/2014/main" xmlns="" id="{157949EC-791F-472B-8991-04CD9841A1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1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de-CH" dirty="0" smtClean="0"/>
              <a:t>Nach Revision: Kein Beschwerderecht STA</a:t>
            </a:r>
            <a:endParaRPr lang="de-CH" dirty="0"/>
          </a:p>
        </p:txBody>
      </p:sp>
      <p:sp>
        <p:nvSpPr>
          <p:cNvPr id="3" name="Inhaltsplatzhalter 2"/>
          <p:cNvSpPr>
            <a:spLocks noGrp="1"/>
          </p:cNvSpPr>
          <p:nvPr>
            <p:ph idx="1"/>
          </p:nvPr>
        </p:nvSpPr>
        <p:spPr/>
        <p:txBody>
          <a:bodyPr/>
          <a:lstStyle/>
          <a:p>
            <a:pPr marL="0" indent="0">
              <a:buNone/>
            </a:pPr>
            <a:endParaRPr lang="de-CH" dirty="0" smtClean="0"/>
          </a:p>
          <a:p>
            <a:pPr marL="0" indent="0">
              <a:buNone/>
            </a:pPr>
            <a:r>
              <a:rPr lang="de-CH" dirty="0" smtClean="0"/>
              <a:t>Art. 222 StPO (Nationalrat): </a:t>
            </a:r>
          </a:p>
          <a:p>
            <a:pPr marL="0" indent="0">
              <a:buNone/>
            </a:pPr>
            <a:r>
              <a:rPr lang="de-CH" dirty="0" smtClean="0"/>
              <a:t>«</a:t>
            </a:r>
            <a:r>
              <a:rPr lang="de-CH" dirty="0" smtClean="0">
                <a:solidFill>
                  <a:srgbClr val="C00000"/>
                </a:solidFill>
              </a:rPr>
              <a:t>Einzig</a:t>
            </a:r>
            <a:r>
              <a:rPr lang="de-CH" dirty="0" smtClean="0"/>
              <a:t> die verhaftete Person kann Entscheide über die Anordnung, die Verlängerung und die Aufhebung der Untersuchungs- oder Sicherheitshaft bei der Beschwerdeinstanz anfechten. (…)»</a:t>
            </a:r>
            <a:endParaRPr lang="de-CH" dirty="0"/>
          </a:p>
        </p:txBody>
      </p:sp>
      <p:pic>
        <p:nvPicPr>
          <p:cNvPr id="5" name="Grafik 4">
            <a:extLst>
              <a:ext uri="{FF2B5EF4-FFF2-40B4-BE49-F238E27FC236}">
                <a16:creationId xmlns:a16="http://schemas.microsoft.com/office/drawing/2014/main" xmlns="" id="{157949EC-791F-472B-8991-04CD9841A1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9104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de-CH" dirty="0" smtClean="0"/>
              <a:t>Inhalt des Referats</a:t>
            </a:r>
            <a:endParaRPr lang="de-CH" dirty="0"/>
          </a:p>
        </p:txBody>
      </p:sp>
      <p:sp>
        <p:nvSpPr>
          <p:cNvPr id="3" name="Inhaltsplatzhalter 2"/>
          <p:cNvSpPr>
            <a:spLocks noGrp="1"/>
          </p:cNvSpPr>
          <p:nvPr>
            <p:ph idx="1"/>
          </p:nvPr>
        </p:nvSpPr>
        <p:spPr/>
        <p:txBody>
          <a:bodyPr/>
          <a:lstStyle/>
          <a:p>
            <a:endParaRPr lang="de-CH" dirty="0" smtClean="0"/>
          </a:p>
          <a:p>
            <a:r>
              <a:rPr lang="de-CH" dirty="0" smtClean="0"/>
              <a:t>Teilnahmerecht</a:t>
            </a:r>
          </a:p>
          <a:p>
            <a:r>
              <a:rPr lang="de-CH" dirty="0" smtClean="0"/>
              <a:t>Untersuchungshaft – Beschwerderecht STA</a:t>
            </a:r>
          </a:p>
          <a:p>
            <a:r>
              <a:rPr lang="de-CH" dirty="0" smtClean="0"/>
              <a:t>restaurative Gerechtigkeit</a:t>
            </a:r>
            <a:endParaRPr lang="de-CH" dirty="0"/>
          </a:p>
        </p:txBody>
      </p:sp>
      <p:pic>
        <p:nvPicPr>
          <p:cNvPr id="5" name="Grafik 4">
            <a:extLst>
              <a:ext uri="{FF2B5EF4-FFF2-40B4-BE49-F238E27FC236}">
                <a16:creationId xmlns:a16="http://schemas.microsoft.com/office/drawing/2014/main" xmlns="" id="{157949EC-791F-472B-8991-04CD9841A1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2802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de-CH" dirty="0" smtClean="0"/>
              <a:t>Gewaltenteilung wieder hergestellt</a:t>
            </a:r>
            <a:endParaRPr lang="de-CH" dirty="0"/>
          </a:p>
        </p:txBody>
      </p:sp>
      <p:pic>
        <p:nvPicPr>
          <p:cNvPr id="4" name="Inhaltsplatzhalter 3"/>
          <p:cNvPicPr>
            <a:picLocks noGrp="1" noChangeAspect="1"/>
          </p:cNvPicPr>
          <p:nvPr>
            <p:ph idx="1"/>
          </p:nvPr>
        </p:nvPicPr>
        <p:blipFill>
          <a:blip r:embed="rId3"/>
          <a:stretch>
            <a:fillRect/>
          </a:stretch>
        </p:blipFill>
        <p:spPr>
          <a:xfrm>
            <a:off x="2420255" y="1900800"/>
            <a:ext cx="7401631" cy="4163417"/>
          </a:xfrm>
          <a:prstGeom prst="rect">
            <a:avLst/>
          </a:prstGeom>
        </p:spPr>
      </p:pic>
      <p:pic>
        <p:nvPicPr>
          <p:cNvPr id="5" name="Grafik 4">
            <a:extLst>
              <a:ext uri="{FF2B5EF4-FFF2-40B4-BE49-F238E27FC236}">
                <a16:creationId xmlns:a16="http://schemas.microsoft.com/office/drawing/2014/main" xmlns="" id="{157949EC-791F-472B-8991-04CD9841A1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6052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de-CH" dirty="0" smtClean="0"/>
              <a:t>Restaurative Justiz</a:t>
            </a:r>
            <a:endParaRPr lang="de-CH" dirty="0"/>
          </a:p>
        </p:txBody>
      </p:sp>
      <p:pic>
        <p:nvPicPr>
          <p:cNvPr id="4" name="Inhaltsplatzhalter 3"/>
          <p:cNvPicPr>
            <a:picLocks noGrp="1" noChangeAspect="1"/>
          </p:cNvPicPr>
          <p:nvPr>
            <p:ph idx="1"/>
          </p:nvPr>
        </p:nvPicPr>
        <p:blipFill>
          <a:blip r:embed="rId3"/>
          <a:stretch>
            <a:fillRect/>
          </a:stretch>
        </p:blipFill>
        <p:spPr>
          <a:xfrm>
            <a:off x="3114261" y="1825625"/>
            <a:ext cx="5963478" cy="4351338"/>
          </a:xfrm>
          <a:prstGeom prst="rect">
            <a:avLst/>
          </a:prstGeom>
        </p:spPr>
      </p:pic>
      <p:pic>
        <p:nvPicPr>
          <p:cNvPr id="5" name="Grafik 4">
            <a:extLst>
              <a:ext uri="{FF2B5EF4-FFF2-40B4-BE49-F238E27FC236}">
                <a16:creationId xmlns:a16="http://schemas.microsoft.com/office/drawing/2014/main" xmlns="" id="{157949EC-791F-472B-8991-04CD9841A1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11520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de-CH" dirty="0" smtClean="0"/>
              <a:t>Wiedergutmachung im StGB	</a:t>
            </a:r>
            <a:endParaRPr lang="de-CH" dirty="0"/>
          </a:p>
        </p:txBody>
      </p:sp>
      <p:sp>
        <p:nvSpPr>
          <p:cNvPr id="3" name="Inhaltsplatzhalter 2"/>
          <p:cNvSpPr>
            <a:spLocks noGrp="1"/>
          </p:cNvSpPr>
          <p:nvPr>
            <p:ph idx="1"/>
          </p:nvPr>
        </p:nvSpPr>
        <p:spPr/>
        <p:txBody>
          <a:bodyPr>
            <a:normAutofit/>
          </a:bodyPr>
          <a:lstStyle/>
          <a:p>
            <a:pPr marL="0" indent="0">
              <a:buNone/>
            </a:pPr>
            <a:r>
              <a:rPr lang="de-CH" dirty="0" err="1" smtClean="0"/>
              <a:t>aArt</a:t>
            </a:r>
            <a:r>
              <a:rPr lang="de-CH" dirty="0" smtClean="0"/>
              <a:t>. 53 StGB: </a:t>
            </a:r>
          </a:p>
          <a:p>
            <a:pPr marL="0" indent="0">
              <a:buNone/>
            </a:pPr>
            <a:r>
              <a:rPr lang="de-CH" dirty="0" smtClean="0"/>
              <a:t>«Hat der Täter den Schaden gedeckt oder alle zumutbaren Anstrengungen unternommen, um das von ihm bewirkte Unrecht auszugleichen, so sieht die zuständige Behörde von einer Strafverfolgung, einer Über­weisung an das Gericht oder einer Bestrafung ab, wenn:</a:t>
            </a:r>
          </a:p>
          <a:p>
            <a:pPr marL="514350" indent="-514350">
              <a:buFont typeface="+mj-lt"/>
              <a:buAutoNum type="alphaLcPeriod"/>
            </a:pPr>
            <a:r>
              <a:rPr lang="de-CH" dirty="0" smtClean="0"/>
              <a:t>die Voraussetzungen für eine bedingte Strafe (…) erfüllt sind; und</a:t>
            </a:r>
          </a:p>
          <a:p>
            <a:pPr marL="514350" indent="-514350">
              <a:buFont typeface="+mj-lt"/>
              <a:buAutoNum type="alphaLcPeriod"/>
            </a:pPr>
            <a:r>
              <a:rPr lang="de-CH" dirty="0" smtClean="0"/>
              <a:t>das Interesse der Öffentlichkeit und des Geschädigten an der Strafverfolgung gering sind.» </a:t>
            </a:r>
          </a:p>
        </p:txBody>
      </p:sp>
      <p:pic>
        <p:nvPicPr>
          <p:cNvPr id="5" name="Grafik 4">
            <a:extLst>
              <a:ext uri="{FF2B5EF4-FFF2-40B4-BE49-F238E27FC236}">
                <a16:creationId xmlns:a16="http://schemas.microsoft.com/office/drawing/2014/main" xmlns="" id="{157949EC-791F-472B-8991-04CD9841A1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58746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de-CH" dirty="0" smtClean="0"/>
              <a:t>Wiedergutmachung im StGB	</a:t>
            </a:r>
            <a:endParaRPr lang="de-CH" dirty="0"/>
          </a:p>
        </p:txBody>
      </p:sp>
      <p:sp>
        <p:nvSpPr>
          <p:cNvPr id="3" name="Inhaltsplatzhalter 2"/>
          <p:cNvSpPr>
            <a:spLocks noGrp="1"/>
          </p:cNvSpPr>
          <p:nvPr>
            <p:ph idx="1"/>
          </p:nvPr>
        </p:nvSpPr>
        <p:spPr/>
        <p:txBody>
          <a:bodyPr>
            <a:normAutofit fontScale="92500"/>
          </a:bodyPr>
          <a:lstStyle/>
          <a:p>
            <a:pPr marL="0" indent="0">
              <a:buNone/>
            </a:pPr>
            <a:r>
              <a:rPr lang="de-CH" dirty="0" smtClean="0"/>
              <a:t>Art. 53 StGB (aktuelle Fassung): </a:t>
            </a:r>
          </a:p>
          <a:p>
            <a:pPr marL="0" indent="0">
              <a:buNone/>
            </a:pPr>
            <a:r>
              <a:rPr lang="de-CH" dirty="0" smtClean="0"/>
              <a:t>«Hat der Täter den Schaden gedeckt oder alle zumutbaren Anstrengungen unternommen, um das von ihm bewirkte Unrecht auszugleichen, so sieht die zuständige Behörde von einer Strafverfolgung, einer Über­weisung an das Gericht oder einer Bestrafung ab, wenn:</a:t>
            </a:r>
          </a:p>
          <a:p>
            <a:pPr marL="514350" indent="-514350">
              <a:buFont typeface="+mj-lt"/>
              <a:buAutoNum type="alphaLcPeriod"/>
            </a:pPr>
            <a:r>
              <a:rPr lang="de-CH" dirty="0" smtClean="0"/>
              <a:t>als Strafe eine bedingte Freiheitsstrafe </a:t>
            </a:r>
            <a:r>
              <a:rPr lang="de-CH" dirty="0" smtClean="0">
                <a:solidFill>
                  <a:srgbClr val="C00000"/>
                </a:solidFill>
              </a:rPr>
              <a:t>bis zu einem Jahr</a:t>
            </a:r>
            <a:r>
              <a:rPr lang="de-CH" dirty="0" smtClean="0"/>
              <a:t>, eine bedingte Geldstrafe oder eine Busse in Betracht kommt;</a:t>
            </a:r>
          </a:p>
          <a:p>
            <a:pPr marL="514350" indent="-514350">
              <a:buFont typeface="+mj-lt"/>
              <a:buAutoNum type="alphaLcPeriod"/>
            </a:pPr>
            <a:r>
              <a:rPr lang="de-CH" dirty="0" smtClean="0"/>
              <a:t>das Interesse der Öffentlichkeit und des Geschädigten an der Strafverfolgung gering sind; und</a:t>
            </a:r>
          </a:p>
          <a:p>
            <a:pPr marL="514350" indent="-514350">
              <a:buFont typeface="+mj-lt"/>
              <a:buAutoNum type="alphaLcPeriod"/>
            </a:pPr>
            <a:r>
              <a:rPr lang="de-CH" dirty="0" smtClean="0">
                <a:solidFill>
                  <a:srgbClr val="C00000"/>
                </a:solidFill>
              </a:rPr>
              <a:t>der Täter den Sachverhalt eingestanden hat</a:t>
            </a:r>
            <a:r>
              <a:rPr lang="de-CH" dirty="0" smtClean="0"/>
              <a:t>.»</a:t>
            </a:r>
          </a:p>
        </p:txBody>
      </p:sp>
      <p:pic>
        <p:nvPicPr>
          <p:cNvPr id="5" name="Grafik 4">
            <a:extLst>
              <a:ext uri="{FF2B5EF4-FFF2-40B4-BE49-F238E27FC236}">
                <a16:creationId xmlns:a16="http://schemas.microsoft.com/office/drawing/2014/main" xmlns="" id="{157949EC-791F-472B-8991-04CD9841A1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7879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de-CH" dirty="0" smtClean="0"/>
              <a:t>Doch noch </a:t>
            </a:r>
            <a:r>
              <a:rPr lang="de-CH" dirty="0" err="1" smtClean="0"/>
              <a:t>Apéro</a:t>
            </a:r>
            <a:r>
              <a:rPr lang="de-CH" dirty="0" smtClean="0"/>
              <a:t>!</a:t>
            </a:r>
            <a:endParaRPr lang="de-CH" dirty="0"/>
          </a:p>
        </p:txBody>
      </p:sp>
      <p:pic>
        <p:nvPicPr>
          <p:cNvPr id="4" name="Inhaltsplatzhalter 3"/>
          <p:cNvPicPr>
            <a:picLocks noGrp="1" noChangeAspect="1"/>
          </p:cNvPicPr>
          <p:nvPr>
            <p:ph idx="1"/>
          </p:nvPr>
        </p:nvPicPr>
        <p:blipFill>
          <a:blip r:embed="rId3"/>
          <a:stretch>
            <a:fillRect/>
          </a:stretch>
        </p:blipFill>
        <p:spPr>
          <a:xfrm>
            <a:off x="2383645" y="1991159"/>
            <a:ext cx="7424709" cy="4157837"/>
          </a:xfrm>
          <a:prstGeom prst="rect">
            <a:avLst/>
          </a:prstGeom>
        </p:spPr>
      </p:pic>
      <p:pic>
        <p:nvPicPr>
          <p:cNvPr id="5" name="Grafik 4">
            <a:extLst>
              <a:ext uri="{FF2B5EF4-FFF2-40B4-BE49-F238E27FC236}">
                <a16:creationId xmlns:a16="http://schemas.microsoft.com/office/drawing/2014/main" xmlns="" id="{157949EC-791F-472B-8991-04CD9841A1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8991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de-CH" dirty="0" smtClean="0"/>
              <a:t>Revision?</a:t>
            </a:r>
            <a:endParaRPr lang="de-CH" dirty="0"/>
          </a:p>
        </p:txBody>
      </p:sp>
      <p:pic>
        <p:nvPicPr>
          <p:cNvPr id="4" name="Inhaltsplatzhalter 3"/>
          <p:cNvPicPr>
            <a:picLocks noGrp="1" noChangeAspect="1"/>
          </p:cNvPicPr>
          <p:nvPr>
            <p:ph idx="1"/>
          </p:nvPr>
        </p:nvPicPr>
        <p:blipFill>
          <a:blip r:embed="rId3"/>
          <a:stretch>
            <a:fillRect/>
          </a:stretch>
        </p:blipFill>
        <p:spPr>
          <a:xfrm>
            <a:off x="2433299" y="2263246"/>
            <a:ext cx="7325402" cy="3438524"/>
          </a:xfrm>
          <a:prstGeom prst="rect">
            <a:avLst/>
          </a:prstGeom>
        </p:spPr>
      </p:pic>
      <p:pic>
        <p:nvPicPr>
          <p:cNvPr id="5" name="Grafik 4">
            <a:extLst>
              <a:ext uri="{FF2B5EF4-FFF2-40B4-BE49-F238E27FC236}">
                <a16:creationId xmlns:a16="http://schemas.microsoft.com/office/drawing/2014/main" xmlns="" id="{157949EC-791F-472B-8991-04CD9841A1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470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de-CH" dirty="0" smtClean="0"/>
              <a:t>Was ändert sich?</a:t>
            </a:r>
            <a:endParaRPr lang="de-CH" dirty="0"/>
          </a:p>
        </p:txBody>
      </p:sp>
      <p:sp>
        <p:nvSpPr>
          <p:cNvPr id="3" name="Inhaltsplatzhalter 2"/>
          <p:cNvSpPr>
            <a:spLocks noGrp="1"/>
          </p:cNvSpPr>
          <p:nvPr>
            <p:ph idx="1"/>
          </p:nvPr>
        </p:nvSpPr>
        <p:spPr/>
        <p:txBody>
          <a:bodyPr/>
          <a:lstStyle/>
          <a:p>
            <a:pPr marL="0" indent="0">
              <a:buNone/>
            </a:pPr>
            <a:endParaRPr lang="de-CH" dirty="0" smtClean="0"/>
          </a:p>
          <a:p>
            <a:r>
              <a:rPr lang="de-CH" dirty="0" smtClean="0"/>
              <a:t>Teilnahmerecht	</a:t>
            </a:r>
            <a:r>
              <a:rPr lang="de-CH" dirty="0" smtClean="0">
                <a:solidFill>
                  <a:srgbClr val="C00000"/>
                </a:solidFill>
              </a:rPr>
              <a:t>					NICHTS!</a:t>
            </a:r>
          </a:p>
          <a:p>
            <a:r>
              <a:rPr lang="de-CH" dirty="0" smtClean="0"/>
              <a:t>Untersuchungshaft: Beschwerderecht STA	</a:t>
            </a:r>
            <a:r>
              <a:rPr lang="de-CH" dirty="0" smtClean="0">
                <a:solidFill>
                  <a:srgbClr val="C00000"/>
                </a:solidFill>
              </a:rPr>
              <a:t> 	KLARSTELLUNG! </a:t>
            </a:r>
            <a:r>
              <a:rPr lang="de-CH" dirty="0" smtClean="0"/>
              <a:t>	</a:t>
            </a:r>
          </a:p>
          <a:p>
            <a:r>
              <a:rPr lang="de-CH" dirty="0" smtClean="0"/>
              <a:t>restaurative Gerechtigkeit	</a:t>
            </a:r>
            <a:r>
              <a:rPr lang="de-CH" dirty="0">
                <a:solidFill>
                  <a:srgbClr val="C00000"/>
                </a:solidFill>
              </a:rPr>
              <a:t> </a:t>
            </a:r>
            <a:r>
              <a:rPr lang="de-CH" dirty="0" smtClean="0">
                <a:solidFill>
                  <a:srgbClr val="C00000"/>
                </a:solidFill>
              </a:rPr>
              <a:t>			NICHTS</a:t>
            </a:r>
            <a:r>
              <a:rPr lang="de-CH" dirty="0">
                <a:solidFill>
                  <a:srgbClr val="C00000"/>
                </a:solidFill>
              </a:rPr>
              <a:t>!</a:t>
            </a:r>
            <a:endParaRPr lang="de-CH" dirty="0"/>
          </a:p>
        </p:txBody>
      </p:sp>
      <p:pic>
        <p:nvPicPr>
          <p:cNvPr id="5" name="Grafik 4">
            <a:extLst>
              <a:ext uri="{FF2B5EF4-FFF2-40B4-BE49-F238E27FC236}">
                <a16:creationId xmlns:a16="http://schemas.microsoft.com/office/drawing/2014/main" xmlns="" id="{157949EC-791F-472B-8991-04CD9841A1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Pfeil nach rechts 10"/>
          <p:cNvSpPr/>
          <p:nvPr/>
        </p:nvSpPr>
        <p:spPr>
          <a:xfrm>
            <a:off x="7319962" y="2470578"/>
            <a:ext cx="714375" cy="16192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rgbClr val="C00000"/>
              </a:solidFill>
            </a:endParaRPr>
          </a:p>
        </p:txBody>
      </p:sp>
      <p:pic>
        <p:nvPicPr>
          <p:cNvPr id="13" name="Grafik 12"/>
          <p:cNvPicPr>
            <a:picLocks noChangeAspect="1"/>
          </p:cNvPicPr>
          <p:nvPr/>
        </p:nvPicPr>
        <p:blipFill>
          <a:blip r:embed="rId5"/>
          <a:stretch>
            <a:fillRect/>
          </a:stretch>
        </p:blipFill>
        <p:spPr>
          <a:xfrm>
            <a:off x="7296657" y="3003335"/>
            <a:ext cx="737680" cy="201185"/>
          </a:xfrm>
          <a:prstGeom prst="rect">
            <a:avLst/>
          </a:prstGeom>
        </p:spPr>
      </p:pic>
      <p:pic>
        <p:nvPicPr>
          <p:cNvPr id="15" name="Grafik 14"/>
          <p:cNvPicPr>
            <a:picLocks noChangeAspect="1"/>
          </p:cNvPicPr>
          <p:nvPr/>
        </p:nvPicPr>
        <p:blipFill>
          <a:blip r:embed="rId6"/>
          <a:stretch>
            <a:fillRect/>
          </a:stretch>
        </p:blipFill>
        <p:spPr>
          <a:xfrm>
            <a:off x="7296657" y="3474759"/>
            <a:ext cx="737680" cy="201185"/>
          </a:xfrm>
          <a:prstGeom prst="rect">
            <a:avLst/>
          </a:prstGeom>
        </p:spPr>
      </p:pic>
    </p:spTree>
    <p:extLst>
      <p:ext uri="{BB962C8B-B14F-4D97-AF65-F5344CB8AC3E}">
        <p14:creationId xmlns:p14="http://schemas.microsoft.com/office/powerpoint/2010/main" val="4125951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pPr algn="ctr"/>
            <a:r>
              <a:rPr lang="de-CH" dirty="0" smtClean="0"/>
              <a:t>Sieg der Anwaltslobby!</a:t>
            </a:r>
            <a:endParaRPr lang="de-CH" dirty="0"/>
          </a:p>
        </p:txBody>
      </p:sp>
      <p:pic>
        <p:nvPicPr>
          <p:cNvPr id="8" name="Inhaltsplatzhalter 7"/>
          <p:cNvPicPr>
            <a:picLocks noGrp="1" noChangeAspect="1"/>
          </p:cNvPicPr>
          <p:nvPr>
            <p:ph idx="1"/>
          </p:nvPr>
        </p:nvPicPr>
        <p:blipFill>
          <a:blip r:embed="rId3"/>
          <a:stretch>
            <a:fillRect/>
          </a:stretch>
        </p:blipFill>
        <p:spPr>
          <a:xfrm>
            <a:off x="2212508" y="2122168"/>
            <a:ext cx="7766983" cy="4152161"/>
          </a:xfrm>
          <a:prstGeom prst="rect">
            <a:avLst/>
          </a:prstGeom>
        </p:spPr>
      </p:pic>
      <p:pic>
        <p:nvPicPr>
          <p:cNvPr id="5" name="Grafik 4">
            <a:extLst>
              <a:ext uri="{FF2B5EF4-FFF2-40B4-BE49-F238E27FC236}">
                <a16:creationId xmlns:a16="http://schemas.microsoft.com/office/drawing/2014/main" xmlns="" id="{157949EC-791F-472B-8991-04CD9841A1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8"/>
          <p:cNvSpPr txBox="1"/>
          <p:nvPr/>
        </p:nvSpPr>
        <p:spPr>
          <a:xfrm>
            <a:off x="838200" y="1799448"/>
            <a:ext cx="2163081" cy="369332"/>
          </a:xfrm>
          <a:prstGeom prst="rect">
            <a:avLst/>
          </a:prstGeom>
          <a:noFill/>
        </p:spPr>
        <p:txBody>
          <a:bodyPr wrap="square" rtlCol="0">
            <a:spAutoFit/>
          </a:bodyPr>
          <a:lstStyle/>
          <a:p>
            <a:r>
              <a:rPr lang="de-CH" dirty="0" smtClean="0"/>
              <a:t>NZZ vom 15.06.2022</a:t>
            </a:r>
            <a:endParaRPr lang="de-CH" dirty="0"/>
          </a:p>
        </p:txBody>
      </p:sp>
    </p:spTree>
    <p:extLst>
      <p:ext uri="{BB962C8B-B14F-4D97-AF65-F5344CB8AC3E}">
        <p14:creationId xmlns:p14="http://schemas.microsoft.com/office/powerpoint/2010/main" val="1150334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de-CH" dirty="0" smtClean="0"/>
              <a:t>Was nun? Gleich zum </a:t>
            </a:r>
            <a:r>
              <a:rPr lang="de-CH" dirty="0" err="1" smtClean="0"/>
              <a:t>Apéro</a:t>
            </a:r>
            <a:r>
              <a:rPr lang="de-CH" dirty="0" smtClean="0"/>
              <a:t>?</a:t>
            </a:r>
            <a:endParaRPr lang="de-CH" dirty="0"/>
          </a:p>
        </p:txBody>
      </p:sp>
      <p:pic>
        <p:nvPicPr>
          <p:cNvPr id="4" name="Inhaltsplatzhalter 3"/>
          <p:cNvPicPr>
            <a:picLocks noGrp="1" noChangeAspect="1"/>
          </p:cNvPicPr>
          <p:nvPr>
            <p:ph idx="1"/>
          </p:nvPr>
        </p:nvPicPr>
        <p:blipFill>
          <a:blip r:embed="rId3"/>
          <a:stretch>
            <a:fillRect/>
          </a:stretch>
        </p:blipFill>
        <p:spPr>
          <a:xfrm>
            <a:off x="2383645" y="1991159"/>
            <a:ext cx="7424709" cy="4157837"/>
          </a:xfrm>
          <a:prstGeom prst="rect">
            <a:avLst/>
          </a:prstGeom>
        </p:spPr>
      </p:pic>
      <p:pic>
        <p:nvPicPr>
          <p:cNvPr id="5" name="Grafik 4">
            <a:extLst>
              <a:ext uri="{FF2B5EF4-FFF2-40B4-BE49-F238E27FC236}">
                <a16:creationId xmlns:a16="http://schemas.microsoft.com/office/drawing/2014/main" xmlns="" id="{157949EC-791F-472B-8991-04CD9841A1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5092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de-CH" dirty="0" smtClean="0"/>
              <a:t>Teilnahmerecht</a:t>
            </a:r>
            <a:endParaRPr lang="de-CH" dirty="0"/>
          </a:p>
        </p:txBody>
      </p:sp>
      <p:sp>
        <p:nvSpPr>
          <p:cNvPr id="3" name="Inhaltsplatzhalter 2"/>
          <p:cNvSpPr>
            <a:spLocks noGrp="1"/>
          </p:cNvSpPr>
          <p:nvPr>
            <p:ph idx="1"/>
          </p:nvPr>
        </p:nvSpPr>
        <p:spPr/>
        <p:txBody>
          <a:bodyPr/>
          <a:lstStyle/>
          <a:p>
            <a:pPr marL="0" indent="0">
              <a:buNone/>
            </a:pPr>
            <a:endParaRPr lang="de-CH" dirty="0" smtClean="0"/>
          </a:p>
          <a:p>
            <a:pPr marL="0" indent="0">
              <a:buNone/>
            </a:pPr>
            <a:r>
              <a:rPr lang="de-CH" dirty="0" smtClean="0"/>
              <a:t>Art. 147 Abs. 1 StPO (aktuelle Fassung): </a:t>
            </a:r>
          </a:p>
          <a:p>
            <a:pPr marL="0" indent="0">
              <a:buNone/>
            </a:pPr>
            <a:r>
              <a:rPr lang="de-CH" dirty="0" smtClean="0"/>
              <a:t>«Die Parteien haben das Recht, bei Beweiserhebungen durch die Staatsanwaltschaft und die Gerichte anwesend zu sein und einvernommenen Personen Fragen zu stellen. (…)»</a:t>
            </a:r>
            <a:endParaRPr lang="de-CH" dirty="0"/>
          </a:p>
        </p:txBody>
      </p:sp>
      <p:pic>
        <p:nvPicPr>
          <p:cNvPr id="5" name="Grafik 4">
            <a:extLst>
              <a:ext uri="{FF2B5EF4-FFF2-40B4-BE49-F238E27FC236}">
                <a16:creationId xmlns:a16="http://schemas.microsoft.com/office/drawing/2014/main" xmlns="" id="{157949EC-791F-472B-8991-04CD9841A1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0356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de-CH" dirty="0" smtClean="0"/>
              <a:t>Teilnahmerecht Revisionsbestrebung I</a:t>
            </a:r>
            <a:endParaRPr lang="de-CH" dirty="0"/>
          </a:p>
        </p:txBody>
      </p:sp>
      <p:sp>
        <p:nvSpPr>
          <p:cNvPr id="3" name="Inhaltsplatzhalter 2"/>
          <p:cNvSpPr>
            <a:spLocks noGrp="1"/>
          </p:cNvSpPr>
          <p:nvPr>
            <p:ph idx="1"/>
          </p:nvPr>
        </p:nvSpPr>
        <p:spPr/>
        <p:txBody>
          <a:bodyPr>
            <a:normAutofit lnSpcReduction="10000"/>
          </a:bodyPr>
          <a:lstStyle/>
          <a:p>
            <a:pPr marL="0" indent="0">
              <a:buNone/>
            </a:pPr>
            <a:endParaRPr lang="de-CH" dirty="0" smtClean="0"/>
          </a:p>
          <a:p>
            <a:pPr marL="0" indent="0">
              <a:buNone/>
            </a:pPr>
            <a:r>
              <a:rPr lang="de-CH" dirty="0" smtClean="0"/>
              <a:t>Art. 147a StPO (Vorschlag Bundesrat):  </a:t>
            </a:r>
          </a:p>
          <a:p>
            <a:pPr marL="0" indent="0">
              <a:buNone/>
            </a:pPr>
            <a:r>
              <a:rPr lang="de-CH" dirty="0" smtClean="0"/>
              <a:t>«Die Staatsanwaltschaft kann die beschuldigte Person von einer Einvernahme ausschliessen, solange sich die beschuldigte Person zum Gegenstand der Einvernahme nicht einlässlich geäussert hat.</a:t>
            </a:r>
          </a:p>
          <a:p>
            <a:pPr marL="0" indent="0">
              <a:spcBef>
                <a:spcPts val="0"/>
              </a:spcBef>
              <a:buNone/>
            </a:pPr>
            <a:endParaRPr lang="de-CH" dirty="0" smtClean="0"/>
          </a:p>
          <a:p>
            <a:pPr marL="0" indent="0">
              <a:spcBef>
                <a:spcPts val="0"/>
              </a:spcBef>
              <a:buNone/>
            </a:pPr>
            <a:r>
              <a:rPr lang="de-CH" dirty="0" smtClean="0"/>
              <a:t>Der Ausschluss gilt auch für die Verteidigung.»</a:t>
            </a:r>
          </a:p>
          <a:p>
            <a:pPr marL="0" indent="0">
              <a:buNone/>
            </a:pPr>
            <a:endParaRPr lang="de-CH" dirty="0" smtClean="0"/>
          </a:p>
          <a:p>
            <a:pPr marL="0" indent="0">
              <a:buNone/>
            </a:pPr>
            <a:endParaRPr lang="de-CH" dirty="0"/>
          </a:p>
          <a:p>
            <a:pPr marL="0" indent="0">
              <a:buNone/>
            </a:pPr>
            <a:r>
              <a:rPr lang="de-CH" dirty="0" smtClean="0"/>
              <a:t>NR: abgelehnt, SR: zugestimmt, dann neuer Vorschlag</a:t>
            </a:r>
            <a:endParaRPr lang="de-CH" dirty="0"/>
          </a:p>
        </p:txBody>
      </p:sp>
      <p:pic>
        <p:nvPicPr>
          <p:cNvPr id="5" name="Grafik 4">
            <a:extLst>
              <a:ext uri="{FF2B5EF4-FFF2-40B4-BE49-F238E27FC236}">
                <a16:creationId xmlns:a16="http://schemas.microsoft.com/office/drawing/2014/main" xmlns="" id="{157949EC-791F-472B-8991-04CD9841A1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57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gradFill flip="none" rotWithShape="1">
            <a:gsLst>
              <a:gs pos="0">
                <a:srgbClr val="008080">
                  <a:tint val="66000"/>
                  <a:satMod val="160000"/>
                </a:srgbClr>
              </a:gs>
              <a:gs pos="50000">
                <a:srgbClr val="008080">
                  <a:tint val="44500"/>
                  <a:satMod val="160000"/>
                </a:srgbClr>
              </a:gs>
              <a:gs pos="100000">
                <a:srgbClr val="008080">
                  <a:tint val="23500"/>
                  <a:satMod val="160000"/>
                </a:srgbClr>
              </a:gs>
            </a:gsLst>
            <a:lin ang="2700000" scaled="1"/>
            <a:tileRect/>
          </a:gradFill>
        </p:spPr>
        <p:txBody>
          <a:bodyPr/>
          <a:lstStyle/>
          <a:p>
            <a:r>
              <a:rPr lang="de-CH" dirty="0" smtClean="0"/>
              <a:t>Teilnahmerecht Revisionsbestrebung II</a:t>
            </a:r>
            <a:endParaRPr lang="de-CH" dirty="0"/>
          </a:p>
        </p:txBody>
      </p:sp>
      <p:sp>
        <p:nvSpPr>
          <p:cNvPr id="3" name="Inhaltsplatzhalter 2"/>
          <p:cNvSpPr>
            <a:spLocks noGrp="1"/>
          </p:cNvSpPr>
          <p:nvPr>
            <p:ph idx="1"/>
          </p:nvPr>
        </p:nvSpPr>
        <p:spPr/>
        <p:txBody>
          <a:bodyPr/>
          <a:lstStyle/>
          <a:p>
            <a:pPr marL="0" indent="0">
              <a:buNone/>
            </a:pPr>
            <a:endParaRPr lang="de-CH" dirty="0" smtClean="0"/>
          </a:p>
          <a:p>
            <a:pPr marL="0" indent="0">
              <a:buNone/>
            </a:pPr>
            <a:r>
              <a:rPr lang="de-CH" dirty="0" smtClean="0"/>
              <a:t>Art. 147a StPO (Ständerat):</a:t>
            </a:r>
          </a:p>
          <a:p>
            <a:pPr marL="0" indent="0">
              <a:buNone/>
            </a:pPr>
            <a:r>
              <a:rPr lang="de-CH" dirty="0" smtClean="0"/>
              <a:t>«Die Staatsanwaltschaft kann die beschuldigte Person von der ersten Einvernahme einer mitbeschuldigten Person ausschliessen, sofern die beschuldigte Person ausserhalb des Haftverfahrens noch nicht einvernommen worden ist.»</a:t>
            </a:r>
          </a:p>
          <a:p>
            <a:pPr marL="0" indent="0">
              <a:buNone/>
            </a:pPr>
            <a:r>
              <a:rPr lang="de-CH" dirty="0" smtClean="0">
                <a:solidFill>
                  <a:schemeClr val="bg1">
                    <a:lumMod val="50000"/>
                  </a:schemeClr>
                </a:solidFill>
              </a:rPr>
              <a:t>(…)Diese Einvernahme ausserhalb des Haftverfahrens hat unverzüglich, bei angeordneter Untersuchungshaft innert 10 Tagen, zu erfolgen.»</a:t>
            </a:r>
            <a:endParaRPr lang="de-CH" dirty="0">
              <a:solidFill>
                <a:schemeClr val="bg1">
                  <a:lumMod val="50000"/>
                </a:schemeClr>
              </a:solidFill>
            </a:endParaRPr>
          </a:p>
        </p:txBody>
      </p:sp>
      <p:pic>
        <p:nvPicPr>
          <p:cNvPr id="5" name="Grafik 4">
            <a:extLst>
              <a:ext uri="{FF2B5EF4-FFF2-40B4-BE49-F238E27FC236}">
                <a16:creationId xmlns:a16="http://schemas.microsoft.com/office/drawing/2014/main" xmlns="" id="{157949EC-791F-472B-8991-04CD9841A1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9420"/>
          <a:stretch/>
        </p:blipFill>
        <p:spPr>
          <a:xfrm>
            <a:off x="5094579" y="6274329"/>
            <a:ext cx="2002842" cy="427921"/>
          </a:xfrm>
          <a:prstGeom prst="rect">
            <a:avLst/>
          </a:prstGeom>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94" y="6274329"/>
            <a:ext cx="2040161" cy="51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55301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2614</Words>
  <Application>Microsoft Office PowerPoint</Application>
  <PresentationFormat>Breitbild</PresentationFormat>
  <Paragraphs>178</Paragraphs>
  <Slides>24</Slides>
  <Notes>24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24</vt:i4>
      </vt:variant>
    </vt:vector>
  </HeadingPairs>
  <TitlesOfParts>
    <vt:vector size="28" baseType="lpstr">
      <vt:lpstr>Arial</vt:lpstr>
      <vt:lpstr>Calibri</vt:lpstr>
      <vt:lpstr>Calibri Light</vt:lpstr>
      <vt:lpstr>Office Theme</vt:lpstr>
      <vt:lpstr>Revision der StPO</vt:lpstr>
      <vt:lpstr>Inhalt des Referats</vt:lpstr>
      <vt:lpstr>Revision?</vt:lpstr>
      <vt:lpstr>Was ändert sich?</vt:lpstr>
      <vt:lpstr>Sieg der Anwaltslobby!</vt:lpstr>
      <vt:lpstr>Was nun? Gleich zum Apéro?</vt:lpstr>
      <vt:lpstr>Teilnahmerecht</vt:lpstr>
      <vt:lpstr>Teilnahmerecht Revisionsbestrebung I</vt:lpstr>
      <vt:lpstr>Teilnahmerecht Revisionsbestrebung II</vt:lpstr>
      <vt:lpstr>Teilnahmerecht Revisionsbestrebung III</vt:lpstr>
      <vt:lpstr>Teilnahmerecht: Ergebnis der Revision</vt:lpstr>
      <vt:lpstr>Teilnahmerecht – es bleibt wie es ist!</vt:lpstr>
      <vt:lpstr>Akteneinsicht </vt:lpstr>
      <vt:lpstr>Akteneinsicht Revisionsbestrebungen</vt:lpstr>
      <vt:lpstr>Untersuchungshaft: Beschwerderecht STA</vt:lpstr>
      <vt:lpstr>BGE 137 IV 22</vt:lpstr>
      <vt:lpstr>Beschwerderecht STA Revisionsbestrebungen</vt:lpstr>
      <vt:lpstr>Beschwerderecht STA Verfahren</vt:lpstr>
      <vt:lpstr>Nach Revision: Kein Beschwerderecht STA</vt:lpstr>
      <vt:lpstr>Gewaltenteilung wieder hergestellt</vt:lpstr>
      <vt:lpstr>Restaurative Justiz</vt:lpstr>
      <vt:lpstr>Wiedergutmachung im StGB </vt:lpstr>
      <vt:lpstr>Wiedergutmachung im StGB </vt:lpstr>
      <vt:lpstr>Doch noch Apéro!</vt:lpstr>
    </vt:vector>
  </TitlesOfParts>
  <Company>Müller Knodel + Partner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Tanja Knodel</dc:creator>
  <cp:lastModifiedBy>Tanja Knodel</cp:lastModifiedBy>
  <cp:revision>42</cp:revision>
  <dcterms:created xsi:type="dcterms:W3CDTF">2022-06-15T09:18:13Z</dcterms:created>
  <dcterms:modified xsi:type="dcterms:W3CDTF">2022-06-15T23:44:46Z</dcterms:modified>
</cp:coreProperties>
</file>