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27"/>
  </p:notesMasterIdLst>
  <p:handoutMasterIdLst>
    <p:handoutMasterId r:id="rId28"/>
  </p:handoutMasterIdLst>
  <p:sldIdLst>
    <p:sldId id="257" r:id="rId2"/>
    <p:sldId id="258" r:id="rId3"/>
    <p:sldId id="259" r:id="rId4"/>
    <p:sldId id="260" r:id="rId5"/>
    <p:sldId id="261" r:id="rId6"/>
    <p:sldId id="262" r:id="rId7"/>
    <p:sldId id="263" r:id="rId8"/>
    <p:sldId id="265" r:id="rId9"/>
    <p:sldId id="264" r:id="rId10"/>
    <p:sldId id="266" r:id="rId11"/>
    <p:sldId id="267" r:id="rId12"/>
    <p:sldId id="268" r:id="rId13"/>
    <p:sldId id="279" r:id="rId14"/>
    <p:sldId id="280" r:id="rId15"/>
    <p:sldId id="281" r:id="rId16"/>
    <p:sldId id="269" r:id="rId17"/>
    <p:sldId id="270" r:id="rId18"/>
    <p:sldId id="271" r:id="rId19"/>
    <p:sldId id="272" r:id="rId20"/>
    <p:sldId id="273" r:id="rId21"/>
    <p:sldId id="274" r:id="rId22"/>
    <p:sldId id="276" r:id="rId23"/>
    <p:sldId id="275" r:id="rId24"/>
    <p:sldId id="277" r:id="rId25"/>
    <p:sldId id="278" r:id="rId26"/>
  </p:sldIdLst>
  <p:sldSz cx="9144000" cy="6858000" type="screen4x3"/>
  <p:notesSz cx="6858000" cy="9947275"/>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79" userDrawn="1">
          <p15:clr>
            <a:srgbClr val="A4A3A4"/>
          </p15:clr>
        </p15:guide>
        <p15:guide id="2" pos="2158" userDrawn="1">
          <p15:clr>
            <a:srgbClr val="A4A3A4"/>
          </p15:clr>
        </p15:guide>
        <p15:guide id="3" orient="horz" pos="3126" userDrawn="1">
          <p15:clr>
            <a:srgbClr val="A4A3A4"/>
          </p15:clr>
        </p15:guide>
        <p15:guide id="4" pos="214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510" autoAdjust="0"/>
    <p:restoredTop sz="94622" autoAdjust="0"/>
  </p:normalViewPr>
  <p:slideViewPr>
    <p:cSldViewPr>
      <p:cViewPr varScale="1">
        <p:scale>
          <a:sx n="82" d="100"/>
          <a:sy n="82" d="100"/>
        </p:scale>
        <p:origin x="-8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892" y="-102"/>
      </p:cViewPr>
      <p:guideLst>
        <p:guide orient="horz" pos="2885"/>
        <p:guide orient="horz" pos="3133"/>
        <p:guide pos="2179"/>
        <p:guide pos="216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2" y="1"/>
            <a:ext cx="2971799" cy="497363"/>
          </a:xfrm>
          <a:prstGeom prst="rect">
            <a:avLst/>
          </a:prstGeom>
        </p:spPr>
        <p:txBody>
          <a:bodyPr vert="horz" lIns="91869" tIns="45935" rIns="91869" bIns="45935" rtlCol="0"/>
          <a:lstStyle>
            <a:lvl1pPr algn="l">
              <a:defRPr sz="1200"/>
            </a:lvl1pPr>
          </a:lstStyle>
          <a:p>
            <a:endParaRPr lang="fr-CH"/>
          </a:p>
        </p:txBody>
      </p:sp>
      <p:sp>
        <p:nvSpPr>
          <p:cNvPr id="3" name="Espace réservé de la date 2"/>
          <p:cNvSpPr>
            <a:spLocks noGrp="1"/>
          </p:cNvSpPr>
          <p:nvPr>
            <p:ph type="dt" sz="quarter" idx="1"/>
          </p:nvPr>
        </p:nvSpPr>
        <p:spPr>
          <a:xfrm>
            <a:off x="3884614" y="1"/>
            <a:ext cx="2971799" cy="497363"/>
          </a:xfrm>
          <a:prstGeom prst="rect">
            <a:avLst/>
          </a:prstGeom>
        </p:spPr>
        <p:txBody>
          <a:bodyPr vert="horz" lIns="91869" tIns="45935" rIns="91869" bIns="45935" rtlCol="0"/>
          <a:lstStyle>
            <a:lvl1pPr algn="r">
              <a:defRPr sz="1200"/>
            </a:lvl1pPr>
          </a:lstStyle>
          <a:p>
            <a:fld id="{6D36882B-A2D1-413F-85CA-9EAD2E9C4813}" type="datetimeFigureOut">
              <a:rPr lang="fr-CH" smtClean="0"/>
              <a:pPr/>
              <a:t>12.06.2022</a:t>
            </a:fld>
            <a:endParaRPr lang="fr-CH"/>
          </a:p>
        </p:txBody>
      </p:sp>
      <p:sp>
        <p:nvSpPr>
          <p:cNvPr id="4" name="Espace réservé du pied de page 3"/>
          <p:cNvSpPr>
            <a:spLocks noGrp="1"/>
          </p:cNvSpPr>
          <p:nvPr>
            <p:ph type="ftr" sz="quarter" idx="2"/>
          </p:nvPr>
        </p:nvSpPr>
        <p:spPr>
          <a:xfrm>
            <a:off x="2" y="9448186"/>
            <a:ext cx="2971799" cy="497363"/>
          </a:xfrm>
          <a:prstGeom prst="rect">
            <a:avLst/>
          </a:prstGeom>
        </p:spPr>
        <p:txBody>
          <a:bodyPr vert="horz" lIns="91869" tIns="45935" rIns="91869" bIns="45935" rtlCol="0" anchor="b"/>
          <a:lstStyle>
            <a:lvl1pPr algn="l">
              <a:defRPr sz="1200"/>
            </a:lvl1pPr>
          </a:lstStyle>
          <a:p>
            <a:endParaRPr lang="fr-CH"/>
          </a:p>
        </p:txBody>
      </p:sp>
      <p:sp>
        <p:nvSpPr>
          <p:cNvPr id="5" name="Espace réservé du numéro de diapositive 4"/>
          <p:cNvSpPr>
            <a:spLocks noGrp="1"/>
          </p:cNvSpPr>
          <p:nvPr>
            <p:ph type="sldNum" sz="quarter" idx="3"/>
          </p:nvPr>
        </p:nvSpPr>
        <p:spPr>
          <a:xfrm>
            <a:off x="3884614" y="9448186"/>
            <a:ext cx="2971799" cy="497363"/>
          </a:xfrm>
          <a:prstGeom prst="rect">
            <a:avLst/>
          </a:prstGeom>
        </p:spPr>
        <p:txBody>
          <a:bodyPr vert="horz" lIns="91869" tIns="45935" rIns="91869" bIns="45935" rtlCol="0" anchor="b"/>
          <a:lstStyle>
            <a:lvl1pPr algn="r">
              <a:defRPr sz="1200"/>
            </a:lvl1pPr>
          </a:lstStyle>
          <a:p>
            <a:fld id="{EB0ABC46-526F-4C5C-9054-96317A285D51}" type="slidenum">
              <a:rPr lang="fr-CH" smtClean="0"/>
              <a:pPr/>
              <a:t>‹N°›</a:t>
            </a:fld>
            <a:endParaRPr lang="fr-CH"/>
          </a:p>
        </p:txBody>
      </p:sp>
    </p:spTree>
    <p:extLst>
      <p:ext uri="{BB962C8B-B14F-4D97-AF65-F5344CB8AC3E}">
        <p14:creationId xmlns:p14="http://schemas.microsoft.com/office/powerpoint/2010/main" val="41069655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2" y="1"/>
            <a:ext cx="2971799" cy="497363"/>
          </a:xfrm>
          <a:prstGeom prst="rect">
            <a:avLst/>
          </a:prstGeom>
        </p:spPr>
        <p:txBody>
          <a:bodyPr vert="horz" lIns="91869" tIns="45935" rIns="91869" bIns="45935" rtlCol="0"/>
          <a:lstStyle>
            <a:lvl1pPr algn="l">
              <a:defRPr sz="1200"/>
            </a:lvl1pPr>
          </a:lstStyle>
          <a:p>
            <a:endParaRPr lang="fr-CH"/>
          </a:p>
        </p:txBody>
      </p:sp>
      <p:sp>
        <p:nvSpPr>
          <p:cNvPr id="3" name="Espace réservé de la date 2"/>
          <p:cNvSpPr>
            <a:spLocks noGrp="1"/>
          </p:cNvSpPr>
          <p:nvPr>
            <p:ph type="dt" idx="1"/>
          </p:nvPr>
        </p:nvSpPr>
        <p:spPr>
          <a:xfrm>
            <a:off x="3884614" y="1"/>
            <a:ext cx="2971799" cy="497363"/>
          </a:xfrm>
          <a:prstGeom prst="rect">
            <a:avLst/>
          </a:prstGeom>
        </p:spPr>
        <p:txBody>
          <a:bodyPr vert="horz" lIns="91869" tIns="45935" rIns="91869" bIns="45935" rtlCol="0"/>
          <a:lstStyle>
            <a:lvl1pPr algn="r">
              <a:defRPr sz="1200"/>
            </a:lvl1pPr>
          </a:lstStyle>
          <a:p>
            <a:fld id="{5CCE9BF9-BDC7-4BFA-987A-30DB5BB18CBA}" type="datetimeFigureOut">
              <a:rPr lang="fr-CH" smtClean="0"/>
              <a:pPr/>
              <a:t>12.06.2022</a:t>
            </a:fld>
            <a:endParaRPr lang="fr-CH"/>
          </a:p>
        </p:txBody>
      </p:sp>
      <p:sp>
        <p:nvSpPr>
          <p:cNvPr id="4" name="Espace réservé de l'image des diapositives 3"/>
          <p:cNvSpPr>
            <a:spLocks noGrp="1" noRot="1" noChangeAspect="1"/>
          </p:cNvSpPr>
          <p:nvPr>
            <p:ph type="sldImg" idx="2"/>
          </p:nvPr>
        </p:nvSpPr>
        <p:spPr>
          <a:xfrm>
            <a:off x="942975" y="746125"/>
            <a:ext cx="4972050" cy="3729038"/>
          </a:xfrm>
          <a:prstGeom prst="rect">
            <a:avLst/>
          </a:prstGeom>
          <a:noFill/>
          <a:ln w="12700">
            <a:solidFill>
              <a:prstClr val="black"/>
            </a:solidFill>
          </a:ln>
        </p:spPr>
        <p:txBody>
          <a:bodyPr vert="horz" lIns="91869" tIns="45935" rIns="91869" bIns="45935" rtlCol="0" anchor="ctr"/>
          <a:lstStyle/>
          <a:p>
            <a:endParaRPr lang="fr-CH"/>
          </a:p>
        </p:txBody>
      </p:sp>
      <p:sp>
        <p:nvSpPr>
          <p:cNvPr id="5" name="Espace réservé des commentaires 4"/>
          <p:cNvSpPr>
            <a:spLocks noGrp="1"/>
          </p:cNvSpPr>
          <p:nvPr>
            <p:ph type="body" sz="quarter" idx="3"/>
          </p:nvPr>
        </p:nvSpPr>
        <p:spPr>
          <a:xfrm>
            <a:off x="685801" y="4724956"/>
            <a:ext cx="5486400" cy="4476273"/>
          </a:xfrm>
          <a:prstGeom prst="rect">
            <a:avLst/>
          </a:prstGeom>
        </p:spPr>
        <p:txBody>
          <a:bodyPr vert="horz" lIns="91869" tIns="45935" rIns="91869" bIns="45935"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6" name="Espace réservé du pied de page 5"/>
          <p:cNvSpPr>
            <a:spLocks noGrp="1"/>
          </p:cNvSpPr>
          <p:nvPr>
            <p:ph type="ftr" sz="quarter" idx="4"/>
          </p:nvPr>
        </p:nvSpPr>
        <p:spPr>
          <a:xfrm>
            <a:off x="2" y="9448186"/>
            <a:ext cx="2971799" cy="497363"/>
          </a:xfrm>
          <a:prstGeom prst="rect">
            <a:avLst/>
          </a:prstGeom>
        </p:spPr>
        <p:txBody>
          <a:bodyPr vert="horz" lIns="91869" tIns="45935" rIns="91869" bIns="45935" rtlCol="0" anchor="b"/>
          <a:lstStyle>
            <a:lvl1pPr algn="l">
              <a:defRPr sz="1200"/>
            </a:lvl1pPr>
          </a:lstStyle>
          <a:p>
            <a:endParaRPr lang="fr-CH"/>
          </a:p>
        </p:txBody>
      </p:sp>
      <p:sp>
        <p:nvSpPr>
          <p:cNvPr id="7" name="Espace réservé du numéro de diapositive 6"/>
          <p:cNvSpPr>
            <a:spLocks noGrp="1"/>
          </p:cNvSpPr>
          <p:nvPr>
            <p:ph type="sldNum" sz="quarter" idx="5"/>
          </p:nvPr>
        </p:nvSpPr>
        <p:spPr>
          <a:xfrm>
            <a:off x="3884614" y="9448186"/>
            <a:ext cx="2971799" cy="497363"/>
          </a:xfrm>
          <a:prstGeom prst="rect">
            <a:avLst/>
          </a:prstGeom>
        </p:spPr>
        <p:txBody>
          <a:bodyPr vert="horz" lIns="91869" tIns="45935" rIns="91869" bIns="45935" rtlCol="0" anchor="b"/>
          <a:lstStyle>
            <a:lvl1pPr algn="r">
              <a:defRPr sz="1200"/>
            </a:lvl1pPr>
          </a:lstStyle>
          <a:p>
            <a:fld id="{DD354B78-5D98-4BE7-92EB-8E725342C268}" type="slidenum">
              <a:rPr lang="fr-CH" smtClean="0"/>
              <a:pPr/>
              <a:t>‹N°›</a:t>
            </a:fld>
            <a:endParaRPr lang="fr-CH"/>
          </a:p>
        </p:txBody>
      </p:sp>
    </p:spTree>
    <p:extLst>
      <p:ext uri="{BB962C8B-B14F-4D97-AF65-F5344CB8AC3E}">
        <p14:creationId xmlns:p14="http://schemas.microsoft.com/office/powerpoint/2010/main" val="40511882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endParaRPr lang="fr-CH"/>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endParaRPr lang="fr-CH"/>
          </a:p>
        </p:txBody>
      </p:sp>
      <p:sp>
        <p:nvSpPr>
          <p:cNvPr id="4" name="Espace réservé de la date 3"/>
          <p:cNvSpPr>
            <a:spLocks noGrp="1"/>
          </p:cNvSpPr>
          <p:nvPr>
            <p:ph type="dt" sz="half" idx="10"/>
          </p:nvPr>
        </p:nvSpPr>
        <p:spPr/>
        <p:txBody>
          <a:bodyPr/>
          <a:lstStyle/>
          <a:p>
            <a:fld id="{B30702B3-B26D-41D6-A1B1-C621616A9F0D}" type="datetimeFigureOut">
              <a:rPr lang="fr-FR" smtClean="0"/>
              <a:pPr/>
              <a:t>12/06/2022</a:t>
            </a:fld>
            <a:endParaRPr lang="fr-CH"/>
          </a:p>
        </p:txBody>
      </p:sp>
      <p:sp>
        <p:nvSpPr>
          <p:cNvPr id="5" name="Espace réservé du pied de page 4"/>
          <p:cNvSpPr>
            <a:spLocks noGrp="1"/>
          </p:cNvSpPr>
          <p:nvPr>
            <p:ph type="ftr" sz="quarter" idx="11"/>
          </p:nvPr>
        </p:nvSpPr>
        <p:spPr/>
        <p:txBody>
          <a:bodyPr/>
          <a:lstStyle/>
          <a:p>
            <a:endParaRPr lang="fr-CH"/>
          </a:p>
        </p:txBody>
      </p:sp>
      <p:sp>
        <p:nvSpPr>
          <p:cNvPr id="6" name="Espace réservé du numéro de diapositive 5"/>
          <p:cNvSpPr>
            <a:spLocks noGrp="1"/>
          </p:cNvSpPr>
          <p:nvPr>
            <p:ph type="sldNum" sz="quarter" idx="12"/>
          </p:nvPr>
        </p:nvSpPr>
        <p:spPr/>
        <p:txBody>
          <a:bodyPr/>
          <a:lstStyle/>
          <a:p>
            <a:fld id="{CEA6A539-EABA-4C1B-801F-51099F8620D0}" type="slidenum">
              <a:rPr lang="fr-CH" smtClean="0"/>
              <a:pPr/>
              <a:t>‹N°›</a:t>
            </a:fld>
            <a:endParaRPr lang="fr-CH" dirty="0"/>
          </a:p>
        </p:txBody>
      </p:sp>
      <p:sp>
        <p:nvSpPr>
          <p:cNvPr id="7" name="Rectangle 6"/>
          <p:cNvSpPr/>
          <p:nvPr userDrawn="1"/>
        </p:nvSpPr>
        <p:spPr>
          <a:xfrm>
            <a:off x="8388424" y="5373216"/>
            <a:ext cx="504056" cy="292388"/>
          </a:xfrm>
          <a:prstGeom prst="rect">
            <a:avLst/>
          </a:prstGeom>
        </p:spPr>
        <p:txBody>
          <a:bodyPr wrap="square">
            <a:spAutoFit/>
          </a:bodyPr>
          <a:lstStyle/>
          <a:p>
            <a:fld id="{CEA6A539-EABA-4C1B-801F-51099F8620D0}" type="slidenum">
              <a:rPr kumimoji="0" lang="fr-CH" sz="1300" b="0" i="0" u="none" strike="noStrike" kern="1200" cap="none" spc="0" normalizeH="0" baseline="0" noProof="0" smtClean="0">
                <a:ln>
                  <a:noFill/>
                </a:ln>
                <a:solidFill>
                  <a:schemeClr val="tx1"/>
                </a:solidFill>
                <a:effectLst/>
                <a:uLnTx/>
                <a:uFillTx/>
                <a:latin typeface="+mn-lt"/>
                <a:ea typeface="+mn-ea"/>
                <a:cs typeface="+mn-cs"/>
              </a:rPr>
              <a:pPr/>
              <a:t>‹N°›</a:t>
            </a:fld>
            <a:endParaRPr lang="fr-CH" sz="1300" baseline="0" dirty="0">
              <a:solidFill>
                <a:schemeClr val="tx1"/>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fr-CH"/>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Espace réservé de la date 3"/>
          <p:cNvSpPr>
            <a:spLocks noGrp="1"/>
          </p:cNvSpPr>
          <p:nvPr>
            <p:ph type="dt" sz="half" idx="10"/>
          </p:nvPr>
        </p:nvSpPr>
        <p:spPr/>
        <p:txBody>
          <a:bodyPr/>
          <a:lstStyle/>
          <a:p>
            <a:fld id="{B30702B3-B26D-41D6-A1B1-C621616A9F0D}" type="datetimeFigureOut">
              <a:rPr lang="fr-FR" smtClean="0"/>
              <a:pPr/>
              <a:t>12/06/2022</a:t>
            </a:fld>
            <a:endParaRPr lang="fr-CH"/>
          </a:p>
        </p:txBody>
      </p:sp>
      <p:sp>
        <p:nvSpPr>
          <p:cNvPr id="5" name="Espace réservé du pied de page 4"/>
          <p:cNvSpPr>
            <a:spLocks noGrp="1"/>
          </p:cNvSpPr>
          <p:nvPr>
            <p:ph type="ftr" sz="quarter" idx="11"/>
          </p:nvPr>
        </p:nvSpPr>
        <p:spPr/>
        <p:txBody>
          <a:bodyPr/>
          <a:lstStyle/>
          <a:p>
            <a:endParaRPr lang="fr-CH"/>
          </a:p>
        </p:txBody>
      </p:sp>
      <p:sp>
        <p:nvSpPr>
          <p:cNvPr id="6" name="Espace réservé du numéro de diapositive 5"/>
          <p:cNvSpPr>
            <a:spLocks noGrp="1"/>
          </p:cNvSpPr>
          <p:nvPr>
            <p:ph type="sldNum" sz="quarter" idx="12"/>
          </p:nvPr>
        </p:nvSpPr>
        <p:spPr/>
        <p:txBody>
          <a:bodyPr/>
          <a:lstStyle/>
          <a:p>
            <a:fld id="{CEA6A539-EABA-4C1B-801F-51099F8620D0}" type="slidenum">
              <a:rPr lang="fr-CH" smtClean="0"/>
              <a:pPr/>
              <a:t>‹N°›</a:t>
            </a:fld>
            <a:endParaRPr lang="fr-CH"/>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endParaRPr lang="fr-CH"/>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Espace réservé de la date 3"/>
          <p:cNvSpPr>
            <a:spLocks noGrp="1"/>
          </p:cNvSpPr>
          <p:nvPr>
            <p:ph type="dt" sz="half" idx="10"/>
          </p:nvPr>
        </p:nvSpPr>
        <p:spPr/>
        <p:txBody>
          <a:bodyPr/>
          <a:lstStyle/>
          <a:p>
            <a:fld id="{B30702B3-B26D-41D6-A1B1-C621616A9F0D}" type="datetimeFigureOut">
              <a:rPr lang="fr-FR" smtClean="0"/>
              <a:pPr/>
              <a:t>12/06/2022</a:t>
            </a:fld>
            <a:endParaRPr lang="fr-CH"/>
          </a:p>
        </p:txBody>
      </p:sp>
      <p:sp>
        <p:nvSpPr>
          <p:cNvPr id="5" name="Espace réservé du pied de page 4"/>
          <p:cNvSpPr>
            <a:spLocks noGrp="1"/>
          </p:cNvSpPr>
          <p:nvPr>
            <p:ph type="ftr" sz="quarter" idx="11"/>
          </p:nvPr>
        </p:nvSpPr>
        <p:spPr/>
        <p:txBody>
          <a:bodyPr/>
          <a:lstStyle/>
          <a:p>
            <a:endParaRPr lang="fr-CH"/>
          </a:p>
        </p:txBody>
      </p:sp>
      <p:sp>
        <p:nvSpPr>
          <p:cNvPr id="6" name="Espace réservé du numéro de diapositive 5"/>
          <p:cNvSpPr>
            <a:spLocks noGrp="1"/>
          </p:cNvSpPr>
          <p:nvPr>
            <p:ph type="sldNum" sz="quarter" idx="12"/>
          </p:nvPr>
        </p:nvSpPr>
        <p:spPr/>
        <p:txBody>
          <a:bodyPr/>
          <a:lstStyle/>
          <a:p>
            <a:fld id="{CEA6A539-EABA-4C1B-801F-51099F8620D0}" type="slidenum">
              <a:rPr lang="fr-CH" smtClean="0"/>
              <a:pPr/>
              <a:t>‹N°›</a:t>
            </a:fld>
            <a:endParaRPr lang="fr-CH"/>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fr-CH"/>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Espace réservé de la date 3"/>
          <p:cNvSpPr>
            <a:spLocks noGrp="1"/>
          </p:cNvSpPr>
          <p:nvPr>
            <p:ph type="dt" sz="half" idx="10"/>
          </p:nvPr>
        </p:nvSpPr>
        <p:spPr/>
        <p:txBody>
          <a:bodyPr/>
          <a:lstStyle/>
          <a:p>
            <a:fld id="{B30702B3-B26D-41D6-A1B1-C621616A9F0D}" type="datetimeFigureOut">
              <a:rPr lang="fr-FR" smtClean="0"/>
              <a:pPr/>
              <a:t>12/06/2022</a:t>
            </a:fld>
            <a:endParaRPr lang="fr-CH"/>
          </a:p>
        </p:txBody>
      </p:sp>
      <p:sp>
        <p:nvSpPr>
          <p:cNvPr id="5" name="Espace réservé du pied de page 4"/>
          <p:cNvSpPr>
            <a:spLocks noGrp="1"/>
          </p:cNvSpPr>
          <p:nvPr>
            <p:ph type="ftr" sz="quarter" idx="11"/>
          </p:nvPr>
        </p:nvSpPr>
        <p:spPr/>
        <p:txBody>
          <a:bodyPr/>
          <a:lstStyle/>
          <a:p>
            <a:endParaRPr lang="fr-CH"/>
          </a:p>
        </p:txBody>
      </p:sp>
      <p:sp>
        <p:nvSpPr>
          <p:cNvPr id="6" name="Espace réservé du numéro de diapositive 5"/>
          <p:cNvSpPr>
            <a:spLocks noGrp="1"/>
          </p:cNvSpPr>
          <p:nvPr>
            <p:ph type="sldNum" sz="quarter" idx="12"/>
          </p:nvPr>
        </p:nvSpPr>
        <p:spPr/>
        <p:txBody>
          <a:bodyPr/>
          <a:lstStyle/>
          <a:p>
            <a:fld id="{CEA6A539-EABA-4C1B-801F-51099F8620D0}" type="slidenum">
              <a:rPr lang="fr-CH" smtClean="0"/>
              <a:pPr/>
              <a:t>‹N°›</a:t>
            </a:fld>
            <a:endParaRPr lang="fr-CH"/>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endParaRPr lang="fr-CH"/>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B30702B3-B26D-41D6-A1B1-C621616A9F0D}" type="datetimeFigureOut">
              <a:rPr lang="fr-FR" smtClean="0"/>
              <a:pPr/>
              <a:t>12/06/2022</a:t>
            </a:fld>
            <a:endParaRPr lang="fr-CH"/>
          </a:p>
        </p:txBody>
      </p:sp>
      <p:sp>
        <p:nvSpPr>
          <p:cNvPr id="5" name="Espace réservé du pied de page 4"/>
          <p:cNvSpPr>
            <a:spLocks noGrp="1"/>
          </p:cNvSpPr>
          <p:nvPr>
            <p:ph type="ftr" sz="quarter" idx="11"/>
          </p:nvPr>
        </p:nvSpPr>
        <p:spPr/>
        <p:txBody>
          <a:bodyPr/>
          <a:lstStyle/>
          <a:p>
            <a:endParaRPr lang="fr-CH"/>
          </a:p>
        </p:txBody>
      </p:sp>
      <p:sp>
        <p:nvSpPr>
          <p:cNvPr id="6" name="Espace réservé du numéro de diapositive 5"/>
          <p:cNvSpPr>
            <a:spLocks noGrp="1"/>
          </p:cNvSpPr>
          <p:nvPr>
            <p:ph type="sldNum" sz="quarter" idx="12"/>
          </p:nvPr>
        </p:nvSpPr>
        <p:spPr/>
        <p:txBody>
          <a:bodyPr/>
          <a:lstStyle/>
          <a:p>
            <a:fld id="{CEA6A539-EABA-4C1B-801F-51099F8620D0}" type="slidenum">
              <a:rPr lang="fr-CH" smtClean="0"/>
              <a:pPr/>
              <a:t>‹N°›</a:t>
            </a:fld>
            <a:endParaRPr lang="fr-CH"/>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fr-CH"/>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5" name="Espace réservé de la date 4"/>
          <p:cNvSpPr>
            <a:spLocks noGrp="1"/>
          </p:cNvSpPr>
          <p:nvPr>
            <p:ph type="dt" sz="half" idx="10"/>
          </p:nvPr>
        </p:nvSpPr>
        <p:spPr/>
        <p:txBody>
          <a:bodyPr/>
          <a:lstStyle/>
          <a:p>
            <a:fld id="{B30702B3-B26D-41D6-A1B1-C621616A9F0D}" type="datetimeFigureOut">
              <a:rPr lang="fr-FR" smtClean="0"/>
              <a:pPr/>
              <a:t>12/06/2022</a:t>
            </a:fld>
            <a:endParaRPr lang="fr-CH"/>
          </a:p>
        </p:txBody>
      </p:sp>
      <p:sp>
        <p:nvSpPr>
          <p:cNvPr id="6" name="Espace réservé du pied de page 5"/>
          <p:cNvSpPr>
            <a:spLocks noGrp="1"/>
          </p:cNvSpPr>
          <p:nvPr>
            <p:ph type="ftr" sz="quarter" idx="11"/>
          </p:nvPr>
        </p:nvSpPr>
        <p:spPr/>
        <p:txBody>
          <a:bodyPr/>
          <a:lstStyle/>
          <a:p>
            <a:endParaRPr lang="fr-CH"/>
          </a:p>
        </p:txBody>
      </p:sp>
      <p:sp>
        <p:nvSpPr>
          <p:cNvPr id="7" name="Espace réservé du numéro de diapositive 6"/>
          <p:cNvSpPr>
            <a:spLocks noGrp="1"/>
          </p:cNvSpPr>
          <p:nvPr>
            <p:ph type="sldNum" sz="quarter" idx="12"/>
          </p:nvPr>
        </p:nvSpPr>
        <p:spPr/>
        <p:txBody>
          <a:bodyPr/>
          <a:lstStyle/>
          <a:p>
            <a:fld id="{CEA6A539-EABA-4C1B-801F-51099F8620D0}" type="slidenum">
              <a:rPr lang="fr-CH" smtClean="0"/>
              <a:pPr/>
              <a:t>‹N°›</a:t>
            </a:fld>
            <a:endParaRPr lang="fr-CH"/>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endParaRPr lang="fr-CH"/>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7" name="Espace réservé de la date 6"/>
          <p:cNvSpPr>
            <a:spLocks noGrp="1"/>
          </p:cNvSpPr>
          <p:nvPr>
            <p:ph type="dt" sz="half" idx="10"/>
          </p:nvPr>
        </p:nvSpPr>
        <p:spPr/>
        <p:txBody>
          <a:bodyPr/>
          <a:lstStyle/>
          <a:p>
            <a:fld id="{B30702B3-B26D-41D6-A1B1-C621616A9F0D}" type="datetimeFigureOut">
              <a:rPr lang="fr-FR" smtClean="0"/>
              <a:pPr/>
              <a:t>12/06/2022</a:t>
            </a:fld>
            <a:endParaRPr lang="fr-CH"/>
          </a:p>
        </p:txBody>
      </p:sp>
      <p:sp>
        <p:nvSpPr>
          <p:cNvPr id="8" name="Espace réservé du pied de page 7"/>
          <p:cNvSpPr>
            <a:spLocks noGrp="1"/>
          </p:cNvSpPr>
          <p:nvPr>
            <p:ph type="ftr" sz="quarter" idx="11"/>
          </p:nvPr>
        </p:nvSpPr>
        <p:spPr/>
        <p:txBody>
          <a:bodyPr/>
          <a:lstStyle/>
          <a:p>
            <a:endParaRPr lang="fr-CH"/>
          </a:p>
        </p:txBody>
      </p:sp>
      <p:sp>
        <p:nvSpPr>
          <p:cNvPr id="9" name="Espace réservé du numéro de diapositive 8"/>
          <p:cNvSpPr>
            <a:spLocks noGrp="1"/>
          </p:cNvSpPr>
          <p:nvPr>
            <p:ph type="sldNum" sz="quarter" idx="12"/>
          </p:nvPr>
        </p:nvSpPr>
        <p:spPr/>
        <p:txBody>
          <a:bodyPr/>
          <a:lstStyle/>
          <a:p>
            <a:fld id="{CEA6A539-EABA-4C1B-801F-51099F8620D0}" type="slidenum">
              <a:rPr lang="fr-CH" smtClean="0"/>
              <a:pPr/>
              <a:t>‹N°›</a:t>
            </a:fld>
            <a:endParaRPr lang="fr-CH"/>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fr-CH"/>
          </a:p>
        </p:txBody>
      </p:sp>
      <p:sp>
        <p:nvSpPr>
          <p:cNvPr id="3" name="Espace réservé de la date 2"/>
          <p:cNvSpPr>
            <a:spLocks noGrp="1"/>
          </p:cNvSpPr>
          <p:nvPr>
            <p:ph type="dt" sz="half" idx="10"/>
          </p:nvPr>
        </p:nvSpPr>
        <p:spPr/>
        <p:txBody>
          <a:bodyPr/>
          <a:lstStyle/>
          <a:p>
            <a:fld id="{B30702B3-B26D-41D6-A1B1-C621616A9F0D}" type="datetimeFigureOut">
              <a:rPr lang="fr-FR" smtClean="0"/>
              <a:pPr/>
              <a:t>12/06/2022</a:t>
            </a:fld>
            <a:endParaRPr lang="fr-CH"/>
          </a:p>
        </p:txBody>
      </p:sp>
      <p:sp>
        <p:nvSpPr>
          <p:cNvPr id="4" name="Espace réservé du pied de page 3"/>
          <p:cNvSpPr>
            <a:spLocks noGrp="1"/>
          </p:cNvSpPr>
          <p:nvPr>
            <p:ph type="ftr" sz="quarter" idx="11"/>
          </p:nvPr>
        </p:nvSpPr>
        <p:spPr/>
        <p:txBody>
          <a:bodyPr/>
          <a:lstStyle/>
          <a:p>
            <a:endParaRPr lang="fr-CH"/>
          </a:p>
        </p:txBody>
      </p:sp>
      <p:sp>
        <p:nvSpPr>
          <p:cNvPr id="5" name="Espace réservé du numéro de diapositive 4"/>
          <p:cNvSpPr>
            <a:spLocks noGrp="1"/>
          </p:cNvSpPr>
          <p:nvPr>
            <p:ph type="sldNum" sz="quarter" idx="12"/>
          </p:nvPr>
        </p:nvSpPr>
        <p:spPr/>
        <p:txBody>
          <a:bodyPr/>
          <a:lstStyle/>
          <a:p>
            <a:fld id="{CEA6A539-EABA-4C1B-801F-51099F8620D0}" type="slidenum">
              <a:rPr lang="fr-CH" smtClean="0"/>
              <a:pPr/>
              <a:t>‹N°›</a:t>
            </a:fld>
            <a:endParaRPr lang="fr-CH"/>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30702B3-B26D-41D6-A1B1-C621616A9F0D}" type="datetimeFigureOut">
              <a:rPr lang="fr-FR" smtClean="0"/>
              <a:pPr/>
              <a:t>12/06/2022</a:t>
            </a:fld>
            <a:endParaRPr lang="fr-CH"/>
          </a:p>
        </p:txBody>
      </p:sp>
      <p:sp>
        <p:nvSpPr>
          <p:cNvPr id="3" name="Espace réservé du pied de page 2"/>
          <p:cNvSpPr>
            <a:spLocks noGrp="1"/>
          </p:cNvSpPr>
          <p:nvPr>
            <p:ph type="ftr" sz="quarter" idx="11"/>
          </p:nvPr>
        </p:nvSpPr>
        <p:spPr/>
        <p:txBody>
          <a:bodyPr/>
          <a:lstStyle/>
          <a:p>
            <a:endParaRPr lang="fr-CH"/>
          </a:p>
        </p:txBody>
      </p:sp>
      <p:sp>
        <p:nvSpPr>
          <p:cNvPr id="4" name="Espace réservé du numéro de diapositive 3"/>
          <p:cNvSpPr>
            <a:spLocks noGrp="1"/>
          </p:cNvSpPr>
          <p:nvPr>
            <p:ph type="sldNum" sz="quarter" idx="12"/>
          </p:nvPr>
        </p:nvSpPr>
        <p:spPr/>
        <p:txBody>
          <a:bodyPr/>
          <a:lstStyle/>
          <a:p>
            <a:fld id="{CEA6A539-EABA-4C1B-801F-51099F8620D0}" type="slidenum">
              <a:rPr lang="fr-CH" smtClean="0"/>
              <a:pPr/>
              <a:t>‹N°›</a:t>
            </a:fld>
            <a:endParaRPr lang="fr-CH"/>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endParaRPr lang="fr-CH"/>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B30702B3-B26D-41D6-A1B1-C621616A9F0D}" type="datetimeFigureOut">
              <a:rPr lang="fr-FR" smtClean="0"/>
              <a:pPr/>
              <a:t>12/06/2022</a:t>
            </a:fld>
            <a:endParaRPr lang="fr-CH"/>
          </a:p>
        </p:txBody>
      </p:sp>
      <p:sp>
        <p:nvSpPr>
          <p:cNvPr id="6" name="Espace réservé du pied de page 5"/>
          <p:cNvSpPr>
            <a:spLocks noGrp="1"/>
          </p:cNvSpPr>
          <p:nvPr>
            <p:ph type="ftr" sz="quarter" idx="11"/>
          </p:nvPr>
        </p:nvSpPr>
        <p:spPr/>
        <p:txBody>
          <a:bodyPr/>
          <a:lstStyle/>
          <a:p>
            <a:endParaRPr lang="fr-CH"/>
          </a:p>
        </p:txBody>
      </p:sp>
      <p:sp>
        <p:nvSpPr>
          <p:cNvPr id="7" name="Espace réservé du numéro de diapositive 6"/>
          <p:cNvSpPr>
            <a:spLocks noGrp="1"/>
          </p:cNvSpPr>
          <p:nvPr>
            <p:ph type="sldNum" sz="quarter" idx="12"/>
          </p:nvPr>
        </p:nvSpPr>
        <p:spPr/>
        <p:txBody>
          <a:bodyPr/>
          <a:lstStyle/>
          <a:p>
            <a:fld id="{CEA6A539-EABA-4C1B-801F-51099F8620D0}" type="slidenum">
              <a:rPr lang="fr-CH" smtClean="0"/>
              <a:pPr/>
              <a:t>‹N°›</a:t>
            </a:fld>
            <a:endParaRPr lang="fr-CH"/>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endParaRPr lang="fr-CH"/>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H"/>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B30702B3-B26D-41D6-A1B1-C621616A9F0D}" type="datetimeFigureOut">
              <a:rPr lang="fr-FR" smtClean="0"/>
              <a:pPr/>
              <a:t>12/06/2022</a:t>
            </a:fld>
            <a:endParaRPr lang="fr-CH"/>
          </a:p>
        </p:txBody>
      </p:sp>
      <p:sp>
        <p:nvSpPr>
          <p:cNvPr id="6" name="Espace réservé du pied de page 5"/>
          <p:cNvSpPr>
            <a:spLocks noGrp="1"/>
          </p:cNvSpPr>
          <p:nvPr>
            <p:ph type="ftr" sz="quarter" idx="11"/>
          </p:nvPr>
        </p:nvSpPr>
        <p:spPr/>
        <p:txBody>
          <a:bodyPr/>
          <a:lstStyle/>
          <a:p>
            <a:endParaRPr lang="fr-CH"/>
          </a:p>
        </p:txBody>
      </p:sp>
      <p:sp>
        <p:nvSpPr>
          <p:cNvPr id="7" name="Espace réservé du numéro de diapositive 6"/>
          <p:cNvSpPr>
            <a:spLocks noGrp="1"/>
          </p:cNvSpPr>
          <p:nvPr>
            <p:ph type="sldNum" sz="quarter" idx="12"/>
          </p:nvPr>
        </p:nvSpPr>
        <p:spPr/>
        <p:txBody>
          <a:bodyPr/>
          <a:lstStyle/>
          <a:p>
            <a:fld id="{CEA6A539-EABA-4C1B-801F-51099F8620D0}" type="slidenum">
              <a:rPr lang="fr-CH" smtClean="0"/>
              <a:pPr/>
              <a:t>‹N°›</a:t>
            </a:fld>
            <a:endParaRPr lang="fr-CH"/>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pour modifier le style du titre</a:t>
            </a:r>
            <a:endParaRPr lang="fr-CH"/>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0702B3-B26D-41D6-A1B1-C621616A9F0D}" type="datetimeFigureOut">
              <a:rPr lang="fr-FR" smtClean="0"/>
              <a:pPr/>
              <a:t>12/06/2022</a:t>
            </a:fld>
            <a:endParaRPr lang="fr-CH"/>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H"/>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A6A539-EABA-4C1B-801F-51099F8620D0}" type="slidenum">
              <a:rPr lang="fr-CH" smtClean="0"/>
              <a:pPr/>
              <a:t>‹N°›</a:t>
            </a:fld>
            <a:endParaRPr lang="fr-CH"/>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descr="droit.jpg"/>
          <p:cNvPicPr>
            <a:picLocks noChangeAspect="1"/>
          </p:cNvPicPr>
          <p:nvPr/>
        </p:nvPicPr>
        <p:blipFill>
          <a:blip r:embed="rId2" cstate="print"/>
          <a:stretch>
            <a:fillRect/>
          </a:stretch>
        </p:blipFill>
        <p:spPr>
          <a:xfrm>
            <a:off x="0" y="5779008"/>
            <a:ext cx="9144000" cy="1078992"/>
          </a:xfrm>
          <a:prstGeom prst="rect">
            <a:avLst/>
          </a:prstGeom>
        </p:spPr>
      </p:pic>
      <p:sp>
        <p:nvSpPr>
          <p:cNvPr id="5" name="ZoneTexte 4"/>
          <p:cNvSpPr txBox="1"/>
          <p:nvPr/>
        </p:nvSpPr>
        <p:spPr>
          <a:xfrm>
            <a:off x="348280" y="5921694"/>
            <a:ext cx="5159824" cy="784830"/>
          </a:xfrm>
          <a:prstGeom prst="rect">
            <a:avLst/>
          </a:prstGeom>
          <a:noFill/>
        </p:spPr>
        <p:txBody>
          <a:bodyPr wrap="square" rtlCol="0">
            <a:spAutoFit/>
          </a:bodyPr>
          <a:lstStyle/>
          <a:p>
            <a:r>
              <a:rPr lang="fr-CH" sz="1500" dirty="0">
                <a:solidFill>
                  <a:schemeClr val="bg1"/>
                </a:solidFill>
                <a:latin typeface="Arial" pitchFamily="34" charset="0"/>
                <a:cs typeface="Arial" pitchFamily="34" charset="0"/>
              </a:rPr>
              <a:t>Prof. Yvan Jeanneret </a:t>
            </a:r>
          </a:p>
          <a:p>
            <a:r>
              <a:rPr lang="fr-CH" sz="1500" dirty="0" smtClean="0">
                <a:solidFill>
                  <a:schemeClr val="bg1"/>
                </a:solidFill>
                <a:latin typeface="Arial" pitchFamily="34" charset="0"/>
                <a:cs typeface="Arial" pitchFamily="34" charset="0"/>
              </a:rPr>
              <a:t>121</a:t>
            </a:r>
            <a:r>
              <a:rPr lang="fr-CH" sz="1500" baseline="30000" dirty="0" smtClean="0">
                <a:solidFill>
                  <a:schemeClr val="bg1"/>
                </a:solidFill>
                <a:latin typeface="Arial" pitchFamily="34" charset="0"/>
                <a:cs typeface="Arial" pitchFamily="34" charset="0"/>
              </a:rPr>
              <a:t>e</a:t>
            </a:r>
            <a:r>
              <a:rPr lang="fr-CH" sz="1500" dirty="0" smtClean="0">
                <a:solidFill>
                  <a:schemeClr val="bg1"/>
                </a:solidFill>
                <a:latin typeface="Arial" pitchFamily="34" charset="0"/>
                <a:cs typeface="Arial" pitchFamily="34" charset="0"/>
              </a:rPr>
              <a:t> Journée suisse des avocats</a:t>
            </a:r>
            <a:endParaRPr lang="fr-CH" sz="1500" dirty="0">
              <a:solidFill>
                <a:schemeClr val="bg1"/>
              </a:solidFill>
              <a:latin typeface="Arial" pitchFamily="34" charset="0"/>
              <a:cs typeface="Arial" pitchFamily="34" charset="0"/>
            </a:endParaRPr>
          </a:p>
          <a:p>
            <a:r>
              <a:rPr lang="fr-CH" sz="1500" dirty="0" smtClean="0">
                <a:solidFill>
                  <a:schemeClr val="bg1"/>
                </a:solidFill>
                <a:latin typeface="Arial" pitchFamily="34" charset="0"/>
                <a:cs typeface="Arial" pitchFamily="34" charset="0"/>
              </a:rPr>
              <a:t>17.06.2022</a:t>
            </a:r>
            <a:endParaRPr lang="fr-CH" sz="1500" dirty="0">
              <a:solidFill>
                <a:schemeClr val="bg1"/>
              </a:solidFill>
              <a:latin typeface="Arial" pitchFamily="34" charset="0"/>
              <a:cs typeface="Arial" pitchFamily="34" charset="0"/>
            </a:endParaRPr>
          </a:p>
        </p:txBody>
      </p:sp>
      <p:sp>
        <p:nvSpPr>
          <p:cNvPr id="2" name="ZoneTexte 1"/>
          <p:cNvSpPr txBox="1"/>
          <p:nvPr/>
        </p:nvSpPr>
        <p:spPr>
          <a:xfrm>
            <a:off x="755576" y="1988840"/>
            <a:ext cx="7560840" cy="2092881"/>
          </a:xfrm>
          <a:prstGeom prst="rect">
            <a:avLst/>
          </a:prstGeom>
          <a:noFill/>
        </p:spPr>
        <p:txBody>
          <a:bodyPr wrap="square" rtlCol="0">
            <a:spAutoFit/>
          </a:bodyPr>
          <a:lstStyle/>
          <a:p>
            <a:pPr algn="ctr"/>
            <a:endParaRPr lang="fr-CH" sz="2000" dirty="0"/>
          </a:p>
          <a:p>
            <a:pPr algn="ctr"/>
            <a:r>
              <a:rPr lang="fr-CH" sz="3000" b="1" dirty="0" smtClean="0"/>
              <a:t>La réforme du Code de procédure pénale</a:t>
            </a:r>
            <a:endParaRPr lang="fr-CH" sz="3000" b="1" dirty="0"/>
          </a:p>
          <a:p>
            <a:pPr algn="ctr"/>
            <a:endParaRPr lang="fr-CH" sz="2500" b="1" dirty="0"/>
          </a:p>
          <a:p>
            <a:pPr algn="ctr"/>
            <a:r>
              <a:rPr lang="fr-CH" sz="1500" dirty="0"/>
              <a:t>Yvan </a:t>
            </a:r>
            <a:r>
              <a:rPr lang="fr-CH" sz="1500" dirty="0" smtClean="0"/>
              <a:t>Jeanneret</a:t>
            </a:r>
          </a:p>
          <a:p>
            <a:pPr algn="ctr"/>
            <a:r>
              <a:rPr lang="fr-CH" sz="1500" dirty="0" smtClean="0"/>
              <a:t>professeur </a:t>
            </a:r>
            <a:r>
              <a:rPr lang="fr-CH" sz="1500" dirty="0"/>
              <a:t>à l’Université de Genève, </a:t>
            </a:r>
            <a:r>
              <a:rPr lang="fr-CH" sz="1500" dirty="0" smtClean="0"/>
              <a:t>avocat (Etude </a:t>
            </a:r>
            <a:r>
              <a:rPr lang="fr-CH" sz="1500" dirty="0" err="1" smtClean="0"/>
              <a:t>KeppelerAvocats</a:t>
            </a:r>
            <a:r>
              <a:rPr lang="fr-CH" sz="1500" dirty="0" smtClean="0"/>
              <a:t>)</a:t>
            </a:r>
            <a:endParaRPr lang="fr-CH" sz="1500" dirty="0"/>
          </a:p>
          <a:p>
            <a:pPr algn="ctr"/>
            <a:endParaRPr lang="fr-CH" sz="2500" b="1" dirty="0"/>
          </a:p>
        </p:txBody>
      </p:sp>
      <p:sp>
        <p:nvSpPr>
          <p:cNvPr id="4" name="AutoShape 2" descr="Log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6" name="AutoShape 4" descr="Logo"/>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8" name="AutoShape 6" descr="Logo"/>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103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1599" y="463887"/>
            <a:ext cx="2040161" cy="516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descr="droit.jpg"/>
          <p:cNvPicPr>
            <a:picLocks noChangeAspect="1"/>
          </p:cNvPicPr>
          <p:nvPr/>
        </p:nvPicPr>
        <p:blipFill>
          <a:blip r:embed="rId2" cstate="print"/>
          <a:stretch>
            <a:fillRect/>
          </a:stretch>
        </p:blipFill>
        <p:spPr>
          <a:xfrm>
            <a:off x="0" y="5779008"/>
            <a:ext cx="9144000" cy="1078992"/>
          </a:xfrm>
          <a:prstGeom prst="rect">
            <a:avLst/>
          </a:prstGeom>
        </p:spPr>
      </p:pic>
      <p:sp>
        <p:nvSpPr>
          <p:cNvPr id="5" name="ZoneTexte 4"/>
          <p:cNvSpPr txBox="1"/>
          <p:nvPr/>
        </p:nvSpPr>
        <p:spPr>
          <a:xfrm>
            <a:off x="348280" y="5921694"/>
            <a:ext cx="5159824" cy="784830"/>
          </a:xfrm>
          <a:prstGeom prst="rect">
            <a:avLst/>
          </a:prstGeom>
          <a:noFill/>
        </p:spPr>
        <p:txBody>
          <a:bodyPr wrap="square" rtlCol="0">
            <a:spAutoFit/>
          </a:bodyPr>
          <a:lstStyle/>
          <a:p>
            <a:r>
              <a:rPr lang="fr-CH" sz="1500" dirty="0">
                <a:solidFill>
                  <a:schemeClr val="bg1"/>
                </a:solidFill>
                <a:latin typeface="Arial" pitchFamily="34" charset="0"/>
                <a:cs typeface="Arial" pitchFamily="34" charset="0"/>
              </a:rPr>
              <a:t>Prof. Yvan Jeanneret </a:t>
            </a:r>
          </a:p>
          <a:p>
            <a:r>
              <a:rPr lang="fr-CH" sz="1500" dirty="0" smtClean="0">
                <a:solidFill>
                  <a:schemeClr val="bg1"/>
                </a:solidFill>
                <a:latin typeface="Arial" pitchFamily="34" charset="0"/>
                <a:cs typeface="Arial" pitchFamily="34" charset="0"/>
              </a:rPr>
              <a:t>121</a:t>
            </a:r>
            <a:r>
              <a:rPr lang="fr-CH" sz="1500" baseline="30000" dirty="0" smtClean="0">
                <a:solidFill>
                  <a:schemeClr val="bg1"/>
                </a:solidFill>
                <a:latin typeface="Arial" pitchFamily="34" charset="0"/>
                <a:cs typeface="Arial" pitchFamily="34" charset="0"/>
              </a:rPr>
              <a:t>e</a:t>
            </a:r>
            <a:r>
              <a:rPr lang="fr-CH" sz="1500" dirty="0" smtClean="0">
                <a:solidFill>
                  <a:schemeClr val="bg1"/>
                </a:solidFill>
                <a:latin typeface="Arial" pitchFamily="34" charset="0"/>
                <a:cs typeface="Arial" pitchFamily="34" charset="0"/>
              </a:rPr>
              <a:t> Journée suisse des avocats</a:t>
            </a:r>
            <a:endParaRPr lang="fr-CH" sz="1500" dirty="0">
              <a:solidFill>
                <a:schemeClr val="bg1"/>
              </a:solidFill>
              <a:latin typeface="Arial" pitchFamily="34" charset="0"/>
              <a:cs typeface="Arial" pitchFamily="34" charset="0"/>
            </a:endParaRPr>
          </a:p>
          <a:p>
            <a:r>
              <a:rPr lang="fr-CH" sz="1500" dirty="0" smtClean="0">
                <a:solidFill>
                  <a:schemeClr val="bg1"/>
                </a:solidFill>
                <a:latin typeface="Arial" pitchFamily="34" charset="0"/>
                <a:cs typeface="Arial" pitchFamily="34" charset="0"/>
              </a:rPr>
              <a:t>17.06.2022</a:t>
            </a:r>
            <a:endParaRPr lang="fr-CH" sz="1500" dirty="0">
              <a:solidFill>
                <a:schemeClr val="bg1"/>
              </a:solidFill>
              <a:latin typeface="Arial" pitchFamily="34" charset="0"/>
              <a:cs typeface="Arial" pitchFamily="34" charset="0"/>
            </a:endParaRPr>
          </a:p>
        </p:txBody>
      </p:sp>
      <p:sp>
        <p:nvSpPr>
          <p:cNvPr id="2" name="ZoneTexte 1"/>
          <p:cNvSpPr txBox="1"/>
          <p:nvPr/>
        </p:nvSpPr>
        <p:spPr>
          <a:xfrm>
            <a:off x="539552" y="1340768"/>
            <a:ext cx="7560840" cy="400110"/>
          </a:xfrm>
          <a:prstGeom prst="rect">
            <a:avLst/>
          </a:prstGeom>
          <a:noFill/>
        </p:spPr>
        <p:txBody>
          <a:bodyPr wrap="square" rtlCol="0">
            <a:spAutoFit/>
          </a:bodyPr>
          <a:lstStyle/>
          <a:p>
            <a:r>
              <a:rPr lang="fr-CH" sz="2000" b="1" dirty="0" smtClean="0"/>
              <a:t>3.</a:t>
            </a:r>
            <a:r>
              <a:rPr lang="fr-CH" sz="2000" b="1" dirty="0"/>
              <a:t>	L’enregistrement des </a:t>
            </a:r>
            <a:r>
              <a:rPr lang="fr-CH" sz="2000" b="1" dirty="0" smtClean="0"/>
              <a:t>audiences</a:t>
            </a:r>
            <a:endParaRPr lang="fr-CH" sz="2000" b="1" dirty="0"/>
          </a:p>
        </p:txBody>
      </p:sp>
      <p:sp>
        <p:nvSpPr>
          <p:cNvPr id="4" name="AutoShape 2" descr="Log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6" name="AutoShape 4" descr="Logo"/>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8" name="AutoShape 6" descr="Logo"/>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103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1599" y="463887"/>
            <a:ext cx="2040161" cy="516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Rectangle 9"/>
          <p:cNvSpPr/>
          <p:nvPr/>
        </p:nvSpPr>
        <p:spPr>
          <a:xfrm>
            <a:off x="467544" y="1844824"/>
            <a:ext cx="7488832" cy="3539430"/>
          </a:xfrm>
          <a:prstGeom prst="rect">
            <a:avLst/>
          </a:prstGeom>
        </p:spPr>
        <p:txBody>
          <a:bodyPr wrap="square">
            <a:spAutoFit/>
          </a:bodyPr>
          <a:lstStyle/>
          <a:p>
            <a:r>
              <a:rPr lang="fr-CH" sz="1600" b="1" dirty="0" smtClean="0"/>
              <a:t>ATF 143 IV 408</a:t>
            </a:r>
          </a:p>
          <a:p>
            <a:endParaRPr lang="fr-CH" sz="1600" b="1" dirty="0" smtClean="0"/>
          </a:p>
          <a:p>
            <a:r>
              <a:rPr lang="fr-CH" sz="1600" b="1" dirty="0" smtClean="0"/>
              <a:t>Art</a:t>
            </a:r>
            <a:r>
              <a:rPr lang="fr-CH" sz="1600" b="1" dirty="0"/>
              <a:t>. </a:t>
            </a:r>
            <a:r>
              <a:rPr lang="fr-CH" sz="1600" b="1" dirty="0" smtClean="0"/>
              <a:t>78a </a:t>
            </a:r>
            <a:r>
              <a:rPr lang="fr-CH" sz="1600" b="1" dirty="0" err="1" smtClean="0"/>
              <a:t>nCPP</a:t>
            </a:r>
            <a:endParaRPr lang="fr-CH" sz="1600" b="1" dirty="0" smtClean="0"/>
          </a:p>
          <a:p>
            <a:r>
              <a:rPr lang="fr-FR" sz="1600" dirty="0" smtClean="0"/>
              <a:t>Si </a:t>
            </a:r>
            <a:r>
              <a:rPr lang="fr-FR" sz="1600" dirty="0"/>
              <a:t>une audition est enregistrée par des moyens techniques, les dérogations </a:t>
            </a:r>
            <a:r>
              <a:rPr lang="fr-FR" sz="1600" dirty="0" smtClean="0"/>
              <a:t>suivantes </a:t>
            </a:r>
            <a:r>
              <a:rPr lang="fr-FR" sz="1600" dirty="0"/>
              <a:t>s’appliquent par rapport aux règles générales (art. 78):</a:t>
            </a:r>
          </a:p>
          <a:p>
            <a:pPr marL="342900" indent="-342900">
              <a:buFont typeface="+mj-lt"/>
              <a:buAutoNum type="alphaLcPeriod"/>
            </a:pPr>
            <a:r>
              <a:rPr lang="fr-FR" sz="1600" dirty="0" smtClean="0"/>
              <a:t>le </a:t>
            </a:r>
            <a:r>
              <a:rPr lang="fr-FR" sz="1600" dirty="0"/>
              <a:t>procès-verbal</a:t>
            </a:r>
            <a:r>
              <a:rPr lang="fr-FR" sz="1600" dirty="0"/>
              <a:t> peut être </a:t>
            </a:r>
            <a:r>
              <a:rPr lang="fr-FR" sz="1600" u="sng" dirty="0"/>
              <a:t>établi sur la base de l’enregistrement à l’issue </a:t>
            </a:r>
            <a:r>
              <a:rPr lang="fr-FR" sz="1600" u="sng" dirty="0" smtClean="0"/>
              <a:t>de l’audition</a:t>
            </a:r>
            <a:r>
              <a:rPr lang="fr-FR" sz="1600" dirty="0"/>
              <a:t>, et non pas nécessairement pendant </a:t>
            </a:r>
            <a:r>
              <a:rPr lang="fr-FR" sz="1600" dirty="0" smtClean="0"/>
              <a:t>celle-ci, mais en règle générale, dans les 7 jours qui suivent l’audition;</a:t>
            </a:r>
          </a:p>
          <a:p>
            <a:pPr marL="342900" indent="-342900">
              <a:buFont typeface="+mj-lt"/>
              <a:buAutoNum type="alphaLcPeriod"/>
            </a:pPr>
            <a:r>
              <a:rPr lang="fr-FR" sz="1600" dirty="0" smtClean="0"/>
              <a:t>l’autorité </a:t>
            </a:r>
            <a:r>
              <a:rPr lang="fr-FR" sz="1600" dirty="0"/>
              <a:t>qui procède à l’audition </a:t>
            </a:r>
            <a:r>
              <a:rPr lang="fr-FR" sz="1600" u="sng" dirty="0"/>
              <a:t>peut renoncer </a:t>
            </a:r>
            <a:r>
              <a:rPr lang="fr-FR" sz="1600" dirty="0"/>
              <a:t>à lire le procès-verbal à la </a:t>
            </a:r>
            <a:r>
              <a:rPr lang="fr-FR" sz="1600" dirty="0" smtClean="0"/>
              <a:t>personne </a:t>
            </a:r>
            <a:r>
              <a:rPr lang="fr-FR" sz="1600" dirty="0"/>
              <a:t>entendue ou à le lui remettre pour lecture et à le lui faire signer </a:t>
            </a:r>
            <a:r>
              <a:rPr lang="fr-FR" sz="1600" dirty="0" smtClean="0"/>
              <a:t>et parapher;</a:t>
            </a:r>
          </a:p>
          <a:p>
            <a:pPr marL="342900" indent="-342900">
              <a:buFont typeface="+mj-lt"/>
              <a:buAutoNum type="alphaLcPeriod"/>
            </a:pPr>
            <a:r>
              <a:rPr lang="fr-FR" sz="1600" dirty="0" smtClean="0"/>
              <a:t>l’enregistrement </a:t>
            </a:r>
            <a:r>
              <a:rPr lang="fr-FR" sz="1600" dirty="0"/>
              <a:t>de l’audition est versé au </a:t>
            </a:r>
            <a:r>
              <a:rPr lang="fr-FR" sz="1600" dirty="0" smtClean="0"/>
              <a:t>dossier immédiatement.</a:t>
            </a:r>
            <a:endParaRPr lang="fr-CH" sz="1600" dirty="0" smtClean="0"/>
          </a:p>
          <a:p>
            <a:endParaRPr lang="fr-CH" sz="1600" u="sng" dirty="0"/>
          </a:p>
          <a:p>
            <a:endParaRPr lang="fr-CH" sz="1600" u="sng" dirty="0" smtClean="0"/>
          </a:p>
          <a:p>
            <a:endParaRPr lang="fr-FR" sz="1600" u="sng" dirty="0" smtClean="0"/>
          </a:p>
        </p:txBody>
      </p:sp>
    </p:spTree>
    <p:extLst>
      <p:ext uri="{BB962C8B-B14F-4D97-AF65-F5344CB8AC3E}">
        <p14:creationId xmlns:p14="http://schemas.microsoft.com/office/powerpoint/2010/main" val="1848621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descr="droit.jpg"/>
          <p:cNvPicPr>
            <a:picLocks noChangeAspect="1"/>
          </p:cNvPicPr>
          <p:nvPr/>
        </p:nvPicPr>
        <p:blipFill>
          <a:blip r:embed="rId2" cstate="print"/>
          <a:stretch>
            <a:fillRect/>
          </a:stretch>
        </p:blipFill>
        <p:spPr>
          <a:xfrm>
            <a:off x="0" y="5779008"/>
            <a:ext cx="9144000" cy="1078992"/>
          </a:xfrm>
          <a:prstGeom prst="rect">
            <a:avLst/>
          </a:prstGeom>
        </p:spPr>
      </p:pic>
      <p:sp>
        <p:nvSpPr>
          <p:cNvPr id="5" name="ZoneTexte 4"/>
          <p:cNvSpPr txBox="1"/>
          <p:nvPr/>
        </p:nvSpPr>
        <p:spPr>
          <a:xfrm>
            <a:off x="348280" y="5921694"/>
            <a:ext cx="5159824" cy="784830"/>
          </a:xfrm>
          <a:prstGeom prst="rect">
            <a:avLst/>
          </a:prstGeom>
          <a:noFill/>
        </p:spPr>
        <p:txBody>
          <a:bodyPr wrap="square" rtlCol="0">
            <a:spAutoFit/>
          </a:bodyPr>
          <a:lstStyle/>
          <a:p>
            <a:r>
              <a:rPr lang="fr-CH" sz="1500" dirty="0">
                <a:solidFill>
                  <a:schemeClr val="bg1"/>
                </a:solidFill>
                <a:latin typeface="Arial" pitchFamily="34" charset="0"/>
                <a:cs typeface="Arial" pitchFamily="34" charset="0"/>
              </a:rPr>
              <a:t>Prof. Yvan Jeanneret </a:t>
            </a:r>
          </a:p>
          <a:p>
            <a:r>
              <a:rPr lang="fr-CH" sz="1500" dirty="0" smtClean="0">
                <a:solidFill>
                  <a:schemeClr val="bg1"/>
                </a:solidFill>
                <a:latin typeface="Arial" pitchFamily="34" charset="0"/>
                <a:cs typeface="Arial" pitchFamily="34" charset="0"/>
              </a:rPr>
              <a:t>121</a:t>
            </a:r>
            <a:r>
              <a:rPr lang="fr-CH" sz="1500" baseline="30000" dirty="0" smtClean="0">
                <a:solidFill>
                  <a:schemeClr val="bg1"/>
                </a:solidFill>
                <a:latin typeface="Arial" pitchFamily="34" charset="0"/>
                <a:cs typeface="Arial" pitchFamily="34" charset="0"/>
              </a:rPr>
              <a:t>e</a:t>
            </a:r>
            <a:r>
              <a:rPr lang="fr-CH" sz="1500" dirty="0" smtClean="0">
                <a:solidFill>
                  <a:schemeClr val="bg1"/>
                </a:solidFill>
                <a:latin typeface="Arial" pitchFamily="34" charset="0"/>
                <a:cs typeface="Arial" pitchFamily="34" charset="0"/>
              </a:rPr>
              <a:t> Journée suisse des avocats</a:t>
            </a:r>
            <a:endParaRPr lang="fr-CH" sz="1500" dirty="0">
              <a:solidFill>
                <a:schemeClr val="bg1"/>
              </a:solidFill>
              <a:latin typeface="Arial" pitchFamily="34" charset="0"/>
              <a:cs typeface="Arial" pitchFamily="34" charset="0"/>
            </a:endParaRPr>
          </a:p>
          <a:p>
            <a:r>
              <a:rPr lang="fr-CH" sz="1500" dirty="0" smtClean="0">
                <a:solidFill>
                  <a:schemeClr val="bg1"/>
                </a:solidFill>
                <a:latin typeface="Arial" pitchFamily="34" charset="0"/>
                <a:cs typeface="Arial" pitchFamily="34" charset="0"/>
              </a:rPr>
              <a:t>17.06.2022</a:t>
            </a:r>
            <a:endParaRPr lang="fr-CH" sz="1500" dirty="0">
              <a:solidFill>
                <a:schemeClr val="bg1"/>
              </a:solidFill>
              <a:latin typeface="Arial" pitchFamily="34" charset="0"/>
              <a:cs typeface="Arial" pitchFamily="34" charset="0"/>
            </a:endParaRPr>
          </a:p>
        </p:txBody>
      </p:sp>
      <p:sp>
        <p:nvSpPr>
          <p:cNvPr id="2" name="ZoneTexte 1"/>
          <p:cNvSpPr txBox="1"/>
          <p:nvPr/>
        </p:nvSpPr>
        <p:spPr>
          <a:xfrm>
            <a:off x="539552" y="1340768"/>
            <a:ext cx="7560840" cy="400110"/>
          </a:xfrm>
          <a:prstGeom prst="rect">
            <a:avLst/>
          </a:prstGeom>
          <a:noFill/>
        </p:spPr>
        <p:txBody>
          <a:bodyPr wrap="square" rtlCol="0">
            <a:spAutoFit/>
          </a:bodyPr>
          <a:lstStyle/>
          <a:p>
            <a:r>
              <a:rPr lang="fr-CH" sz="2000" b="1" dirty="0" smtClean="0"/>
              <a:t>4.</a:t>
            </a:r>
            <a:r>
              <a:rPr lang="fr-CH" sz="2000" b="1" dirty="0"/>
              <a:t>	Les conclusions </a:t>
            </a:r>
            <a:r>
              <a:rPr lang="fr-CH" sz="2000" b="1" dirty="0" smtClean="0"/>
              <a:t>civiles</a:t>
            </a:r>
            <a:endParaRPr lang="fr-CH" sz="2000" b="1" dirty="0"/>
          </a:p>
        </p:txBody>
      </p:sp>
      <p:sp>
        <p:nvSpPr>
          <p:cNvPr id="4" name="AutoShape 2" descr="Log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6" name="AutoShape 4" descr="Logo"/>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8" name="AutoShape 6" descr="Logo"/>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103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1599" y="463887"/>
            <a:ext cx="2040161" cy="516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Rectangle 9"/>
          <p:cNvSpPr/>
          <p:nvPr/>
        </p:nvSpPr>
        <p:spPr>
          <a:xfrm>
            <a:off x="467544" y="1844824"/>
            <a:ext cx="7488832" cy="3046988"/>
          </a:xfrm>
          <a:prstGeom prst="rect">
            <a:avLst/>
          </a:prstGeom>
        </p:spPr>
        <p:txBody>
          <a:bodyPr wrap="square">
            <a:spAutoFit/>
          </a:bodyPr>
          <a:lstStyle/>
          <a:p>
            <a:endParaRPr lang="fr-CH" sz="1600" b="1" dirty="0" smtClean="0"/>
          </a:p>
          <a:p>
            <a:r>
              <a:rPr lang="fr-CH" sz="1600" b="1" dirty="0" smtClean="0"/>
              <a:t>Art. 122 CPP</a:t>
            </a:r>
            <a:endParaRPr lang="fr-CH" sz="1600" b="1" dirty="0"/>
          </a:p>
          <a:p>
            <a:r>
              <a:rPr lang="fr-CH" sz="1600" dirty="0" smtClean="0"/>
              <a:t>(…)</a:t>
            </a:r>
          </a:p>
          <a:p>
            <a:r>
              <a:rPr lang="fr-CH" sz="1600" baseline="30000" dirty="0" smtClean="0"/>
              <a:t>2</a:t>
            </a:r>
            <a:r>
              <a:rPr lang="fr-CH" sz="1600" dirty="0" smtClean="0"/>
              <a:t> L</a:t>
            </a:r>
            <a:r>
              <a:rPr lang="fr-FR" sz="1600" dirty="0" smtClean="0"/>
              <a:t>e </a:t>
            </a:r>
            <a:r>
              <a:rPr lang="fr-FR" sz="1600" dirty="0"/>
              <a:t>calcul et la motivation des conclusions civiles doivent être présentés au plus tard durant les plaidoiries.</a:t>
            </a:r>
            <a:endParaRPr lang="fr-CH" sz="1600" b="1" dirty="0" smtClean="0"/>
          </a:p>
          <a:p>
            <a:endParaRPr lang="fr-CH" sz="1600" b="1" dirty="0" smtClean="0"/>
          </a:p>
          <a:p>
            <a:endParaRPr lang="fr-CH" sz="1600" b="1" dirty="0" smtClean="0"/>
          </a:p>
          <a:p>
            <a:r>
              <a:rPr lang="fr-CH" sz="1600" b="1" dirty="0" smtClean="0"/>
              <a:t>Art</a:t>
            </a:r>
            <a:r>
              <a:rPr lang="fr-CH" sz="1600" b="1" dirty="0"/>
              <a:t>. </a:t>
            </a:r>
            <a:r>
              <a:rPr lang="fr-CH" sz="1600" b="1" dirty="0" smtClean="0"/>
              <a:t>123 </a:t>
            </a:r>
            <a:r>
              <a:rPr lang="fr-CH" sz="1600" b="1" dirty="0" err="1" smtClean="0"/>
              <a:t>nCPP</a:t>
            </a:r>
            <a:endParaRPr lang="fr-CH" sz="1600" b="1" dirty="0" smtClean="0"/>
          </a:p>
          <a:p>
            <a:r>
              <a:rPr lang="fr-CH" sz="1600" dirty="0" smtClean="0"/>
              <a:t>(…)</a:t>
            </a:r>
            <a:endParaRPr lang="fr-CH" sz="1600" dirty="0" smtClean="0"/>
          </a:p>
          <a:p>
            <a:r>
              <a:rPr lang="fr-FR" sz="1600" baseline="30000" dirty="0"/>
              <a:t>2</a:t>
            </a:r>
            <a:r>
              <a:rPr lang="fr-FR" sz="1600" dirty="0"/>
              <a:t> Le calcul et la motivation des conclusions civiles doivent être présentés dans le </a:t>
            </a:r>
          </a:p>
          <a:p>
            <a:r>
              <a:rPr lang="fr-FR" sz="1600" dirty="0"/>
              <a:t>délai fixé par la direction de la procédure conformément à l’art. 331, al. 2.</a:t>
            </a:r>
            <a:endParaRPr lang="fr-CH" sz="1600" dirty="0" smtClean="0"/>
          </a:p>
          <a:p>
            <a:endParaRPr lang="fr-CH" sz="1600" dirty="0"/>
          </a:p>
        </p:txBody>
      </p:sp>
    </p:spTree>
    <p:extLst>
      <p:ext uri="{BB962C8B-B14F-4D97-AF65-F5344CB8AC3E}">
        <p14:creationId xmlns:p14="http://schemas.microsoft.com/office/powerpoint/2010/main" val="42918394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descr="droit.jpg"/>
          <p:cNvPicPr>
            <a:picLocks noChangeAspect="1"/>
          </p:cNvPicPr>
          <p:nvPr/>
        </p:nvPicPr>
        <p:blipFill>
          <a:blip r:embed="rId2" cstate="print"/>
          <a:stretch>
            <a:fillRect/>
          </a:stretch>
        </p:blipFill>
        <p:spPr>
          <a:xfrm>
            <a:off x="0" y="5779008"/>
            <a:ext cx="9144000" cy="1078992"/>
          </a:xfrm>
          <a:prstGeom prst="rect">
            <a:avLst/>
          </a:prstGeom>
        </p:spPr>
      </p:pic>
      <p:sp>
        <p:nvSpPr>
          <p:cNvPr id="5" name="ZoneTexte 4"/>
          <p:cNvSpPr txBox="1"/>
          <p:nvPr/>
        </p:nvSpPr>
        <p:spPr>
          <a:xfrm>
            <a:off x="348280" y="5921694"/>
            <a:ext cx="5159824" cy="784830"/>
          </a:xfrm>
          <a:prstGeom prst="rect">
            <a:avLst/>
          </a:prstGeom>
          <a:noFill/>
        </p:spPr>
        <p:txBody>
          <a:bodyPr wrap="square" rtlCol="0">
            <a:spAutoFit/>
          </a:bodyPr>
          <a:lstStyle/>
          <a:p>
            <a:r>
              <a:rPr lang="fr-CH" sz="1500" dirty="0">
                <a:solidFill>
                  <a:schemeClr val="bg1"/>
                </a:solidFill>
                <a:latin typeface="Arial" pitchFamily="34" charset="0"/>
                <a:cs typeface="Arial" pitchFamily="34" charset="0"/>
              </a:rPr>
              <a:t>Prof. Yvan Jeanneret </a:t>
            </a:r>
          </a:p>
          <a:p>
            <a:r>
              <a:rPr lang="fr-CH" sz="1500" dirty="0" smtClean="0">
                <a:solidFill>
                  <a:schemeClr val="bg1"/>
                </a:solidFill>
                <a:latin typeface="Arial" pitchFamily="34" charset="0"/>
                <a:cs typeface="Arial" pitchFamily="34" charset="0"/>
              </a:rPr>
              <a:t>121</a:t>
            </a:r>
            <a:r>
              <a:rPr lang="fr-CH" sz="1500" baseline="30000" dirty="0" smtClean="0">
                <a:solidFill>
                  <a:schemeClr val="bg1"/>
                </a:solidFill>
                <a:latin typeface="Arial" pitchFamily="34" charset="0"/>
                <a:cs typeface="Arial" pitchFamily="34" charset="0"/>
              </a:rPr>
              <a:t>e</a:t>
            </a:r>
            <a:r>
              <a:rPr lang="fr-CH" sz="1500" dirty="0" smtClean="0">
                <a:solidFill>
                  <a:schemeClr val="bg1"/>
                </a:solidFill>
                <a:latin typeface="Arial" pitchFamily="34" charset="0"/>
                <a:cs typeface="Arial" pitchFamily="34" charset="0"/>
              </a:rPr>
              <a:t> Journée suisse des avocats</a:t>
            </a:r>
            <a:endParaRPr lang="fr-CH" sz="1500" dirty="0">
              <a:solidFill>
                <a:schemeClr val="bg1"/>
              </a:solidFill>
              <a:latin typeface="Arial" pitchFamily="34" charset="0"/>
              <a:cs typeface="Arial" pitchFamily="34" charset="0"/>
            </a:endParaRPr>
          </a:p>
          <a:p>
            <a:r>
              <a:rPr lang="fr-CH" sz="1500" dirty="0" smtClean="0">
                <a:solidFill>
                  <a:schemeClr val="bg1"/>
                </a:solidFill>
                <a:latin typeface="Arial" pitchFamily="34" charset="0"/>
                <a:cs typeface="Arial" pitchFamily="34" charset="0"/>
              </a:rPr>
              <a:t>17.06.2022</a:t>
            </a:r>
            <a:endParaRPr lang="fr-CH" sz="1500" dirty="0">
              <a:solidFill>
                <a:schemeClr val="bg1"/>
              </a:solidFill>
              <a:latin typeface="Arial" pitchFamily="34" charset="0"/>
              <a:cs typeface="Arial" pitchFamily="34" charset="0"/>
            </a:endParaRPr>
          </a:p>
        </p:txBody>
      </p:sp>
      <p:sp>
        <p:nvSpPr>
          <p:cNvPr id="2" name="ZoneTexte 1"/>
          <p:cNvSpPr txBox="1"/>
          <p:nvPr/>
        </p:nvSpPr>
        <p:spPr>
          <a:xfrm>
            <a:off x="539552" y="1340768"/>
            <a:ext cx="7560840" cy="400110"/>
          </a:xfrm>
          <a:prstGeom prst="rect">
            <a:avLst/>
          </a:prstGeom>
          <a:noFill/>
        </p:spPr>
        <p:txBody>
          <a:bodyPr wrap="square" rtlCol="0">
            <a:spAutoFit/>
          </a:bodyPr>
          <a:lstStyle/>
          <a:p>
            <a:r>
              <a:rPr lang="fr-CH" sz="2000" b="1" dirty="0" smtClean="0"/>
              <a:t>5.</a:t>
            </a:r>
            <a:r>
              <a:rPr lang="fr-CH" sz="2000" b="1" dirty="0"/>
              <a:t>	</a:t>
            </a:r>
            <a:r>
              <a:rPr lang="fr-CH" sz="2000" b="1" dirty="0" smtClean="0"/>
              <a:t>Les scellés</a:t>
            </a:r>
            <a:endParaRPr lang="fr-CH" sz="2000" b="1" dirty="0"/>
          </a:p>
        </p:txBody>
      </p:sp>
      <p:sp>
        <p:nvSpPr>
          <p:cNvPr id="4" name="AutoShape 2" descr="Log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6" name="AutoShape 4" descr="Logo"/>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8" name="AutoShape 6" descr="Logo"/>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103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1599" y="463887"/>
            <a:ext cx="2040161" cy="516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Rectangle 9"/>
          <p:cNvSpPr/>
          <p:nvPr/>
        </p:nvSpPr>
        <p:spPr>
          <a:xfrm>
            <a:off x="467544" y="1844824"/>
            <a:ext cx="7488832" cy="3539430"/>
          </a:xfrm>
          <a:prstGeom prst="rect">
            <a:avLst/>
          </a:prstGeom>
        </p:spPr>
        <p:txBody>
          <a:bodyPr wrap="square">
            <a:spAutoFit/>
          </a:bodyPr>
          <a:lstStyle/>
          <a:p>
            <a:r>
              <a:rPr lang="fr-CH" sz="1600" b="1" dirty="0" smtClean="0"/>
              <a:t>ATF 140 IV 28</a:t>
            </a:r>
          </a:p>
          <a:p>
            <a:endParaRPr lang="fr-CH" sz="1600" b="1" dirty="0" smtClean="0"/>
          </a:p>
          <a:p>
            <a:r>
              <a:rPr lang="fr-CH" sz="1600" b="1" dirty="0" smtClean="0"/>
              <a:t>Art. 248 </a:t>
            </a:r>
            <a:r>
              <a:rPr lang="fr-CH" sz="1600" b="1" dirty="0" err="1" smtClean="0"/>
              <a:t>nCPP</a:t>
            </a:r>
            <a:endParaRPr lang="fr-CH" sz="1600" b="1" dirty="0"/>
          </a:p>
          <a:p>
            <a:r>
              <a:rPr lang="fr-FR" sz="1600" baseline="30000" dirty="0" smtClean="0"/>
              <a:t>1</a:t>
            </a:r>
            <a:r>
              <a:rPr lang="fr-FR" sz="1600" dirty="0" smtClean="0"/>
              <a:t> </a:t>
            </a:r>
            <a:r>
              <a:rPr lang="fr-FR" sz="1600" dirty="0"/>
              <a:t>Si </a:t>
            </a:r>
            <a:r>
              <a:rPr lang="fr-FR" sz="1600" u="sng" dirty="0"/>
              <a:t>l’intéressé</a:t>
            </a:r>
            <a:r>
              <a:rPr lang="fr-FR" sz="1600" dirty="0"/>
              <a:t> s’oppose au séquestre de certains </a:t>
            </a:r>
            <a:r>
              <a:rPr lang="fr-FR" sz="1600" dirty="0" smtClean="0"/>
              <a:t>documents</a:t>
            </a:r>
            <a:r>
              <a:rPr lang="fr-FR" sz="1600" dirty="0"/>
              <a:t>, enregistrements ou autres objets en vertu de l’art. 264, l’autorité pénale les met sous scellés. L’intéressé doit présenter sa demande </a:t>
            </a:r>
            <a:r>
              <a:rPr lang="fr-FR" sz="1600" u="sng" dirty="0"/>
              <a:t>dans les trois jours </a:t>
            </a:r>
            <a:r>
              <a:rPr lang="fr-FR" sz="1600" dirty="0"/>
              <a:t>suivant la mise en sûreté. </a:t>
            </a:r>
            <a:r>
              <a:rPr lang="fr-FR" sz="1600" u="sng" dirty="0"/>
              <a:t>Durant ce délai ainsi qu’après une éventuelle mise sous scellés</a:t>
            </a:r>
            <a:r>
              <a:rPr lang="fr-FR" sz="1600" dirty="0"/>
              <a:t>, les </a:t>
            </a:r>
            <a:r>
              <a:rPr lang="fr-FR" sz="1600" dirty="0" smtClean="0"/>
              <a:t>documents</a:t>
            </a:r>
            <a:r>
              <a:rPr lang="fr-FR" sz="1600" dirty="0"/>
              <a:t>, enregistrements et autres objets ne peuvent être ni examinés, ni exploités par l’autorité </a:t>
            </a:r>
            <a:r>
              <a:rPr lang="fr-FR" sz="1600" dirty="0" smtClean="0"/>
              <a:t>pénale.</a:t>
            </a:r>
          </a:p>
          <a:p>
            <a:r>
              <a:rPr lang="fr-CH" sz="1600" baseline="30000" dirty="0" smtClean="0"/>
              <a:t>1bis</a:t>
            </a:r>
            <a:r>
              <a:rPr lang="fr-CH" sz="1600" dirty="0" smtClean="0"/>
              <a:t> </a:t>
            </a:r>
            <a:r>
              <a:rPr lang="fr-FR" sz="1600" dirty="0"/>
              <a:t>Dès que l’autorité pénale </a:t>
            </a:r>
            <a:r>
              <a:rPr lang="fr-FR" sz="1600" dirty="0" smtClean="0"/>
              <a:t>constate </a:t>
            </a:r>
            <a:r>
              <a:rPr lang="fr-FR" sz="1600" dirty="0"/>
              <a:t>que </a:t>
            </a:r>
            <a:r>
              <a:rPr lang="fr-FR" sz="1600" u="sng" dirty="0"/>
              <a:t>l’intéressé n’est </a:t>
            </a:r>
            <a:r>
              <a:rPr lang="fr-FR" sz="1600" u="sng" dirty="0" smtClean="0"/>
              <a:t>pas </a:t>
            </a:r>
            <a:r>
              <a:rPr lang="fr-FR" sz="1600" u="sng" dirty="0"/>
              <a:t>identique à l’ayant droit </a:t>
            </a:r>
            <a:r>
              <a:rPr lang="fr-FR" sz="1600" dirty="0" smtClean="0"/>
              <a:t>aux </a:t>
            </a:r>
            <a:r>
              <a:rPr lang="fr-FR" sz="1600" dirty="0"/>
              <a:t>documents, </a:t>
            </a:r>
            <a:r>
              <a:rPr lang="fr-FR" sz="1600" dirty="0" smtClean="0"/>
              <a:t>enregistrements </a:t>
            </a:r>
            <a:r>
              <a:rPr lang="fr-FR" sz="1600" dirty="0"/>
              <a:t>ou autres objets, elle </a:t>
            </a:r>
            <a:r>
              <a:rPr lang="fr-FR" sz="1600" u="sng" dirty="0" smtClean="0"/>
              <a:t>donne </a:t>
            </a:r>
            <a:r>
              <a:rPr lang="fr-FR" sz="1600" u="sng" dirty="0"/>
              <a:t>à l’ayant droit la </a:t>
            </a:r>
            <a:r>
              <a:rPr lang="fr-FR" sz="1600" u="sng" dirty="0" smtClean="0"/>
              <a:t>possibilité </a:t>
            </a:r>
            <a:r>
              <a:rPr lang="fr-FR" sz="1600" u="sng" dirty="0"/>
              <a:t>de demander, dans un </a:t>
            </a:r>
            <a:r>
              <a:rPr lang="fr-FR" sz="1600" u="sng" dirty="0" smtClean="0"/>
              <a:t>délai </a:t>
            </a:r>
            <a:r>
              <a:rPr lang="fr-FR" sz="1600" u="sng" dirty="0"/>
              <a:t>de trois jours,</a:t>
            </a:r>
            <a:r>
              <a:rPr lang="fr-FR" sz="1600" dirty="0"/>
              <a:t> leur mise </a:t>
            </a:r>
            <a:r>
              <a:rPr lang="fr-FR" sz="1600" dirty="0" smtClean="0"/>
              <a:t>sous scellés.</a:t>
            </a:r>
            <a:endParaRPr lang="fr-CH" sz="1600" dirty="0" smtClean="0"/>
          </a:p>
          <a:p>
            <a:endParaRPr lang="fr-CH" sz="1600" dirty="0" smtClean="0"/>
          </a:p>
          <a:p>
            <a:endParaRPr lang="fr-CH" sz="1600" dirty="0"/>
          </a:p>
          <a:p>
            <a:endParaRPr lang="fr-CH" sz="1600" dirty="0"/>
          </a:p>
        </p:txBody>
      </p:sp>
    </p:spTree>
    <p:extLst>
      <p:ext uri="{BB962C8B-B14F-4D97-AF65-F5344CB8AC3E}">
        <p14:creationId xmlns:p14="http://schemas.microsoft.com/office/powerpoint/2010/main" val="25674053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descr="droit.jpg"/>
          <p:cNvPicPr>
            <a:picLocks noChangeAspect="1"/>
          </p:cNvPicPr>
          <p:nvPr/>
        </p:nvPicPr>
        <p:blipFill>
          <a:blip r:embed="rId2" cstate="print"/>
          <a:stretch>
            <a:fillRect/>
          </a:stretch>
        </p:blipFill>
        <p:spPr>
          <a:xfrm>
            <a:off x="0" y="5779008"/>
            <a:ext cx="9144000" cy="1078992"/>
          </a:xfrm>
          <a:prstGeom prst="rect">
            <a:avLst/>
          </a:prstGeom>
        </p:spPr>
      </p:pic>
      <p:sp>
        <p:nvSpPr>
          <p:cNvPr id="5" name="ZoneTexte 4"/>
          <p:cNvSpPr txBox="1"/>
          <p:nvPr/>
        </p:nvSpPr>
        <p:spPr>
          <a:xfrm>
            <a:off x="348280" y="5921694"/>
            <a:ext cx="5159824" cy="784830"/>
          </a:xfrm>
          <a:prstGeom prst="rect">
            <a:avLst/>
          </a:prstGeom>
          <a:noFill/>
        </p:spPr>
        <p:txBody>
          <a:bodyPr wrap="square" rtlCol="0">
            <a:spAutoFit/>
          </a:bodyPr>
          <a:lstStyle/>
          <a:p>
            <a:r>
              <a:rPr lang="fr-CH" sz="1500" dirty="0">
                <a:solidFill>
                  <a:schemeClr val="bg1"/>
                </a:solidFill>
                <a:latin typeface="Arial" pitchFamily="34" charset="0"/>
                <a:cs typeface="Arial" pitchFamily="34" charset="0"/>
              </a:rPr>
              <a:t>Prof. Yvan Jeanneret </a:t>
            </a:r>
          </a:p>
          <a:p>
            <a:r>
              <a:rPr lang="fr-CH" sz="1500" dirty="0" smtClean="0">
                <a:solidFill>
                  <a:schemeClr val="bg1"/>
                </a:solidFill>
                <a:latin typeface="Arial" pitchFamily="34" charset="0"/>
                <a:cs typeface="Arial" pitchFamily="34" charset="0"/>
              </a:rPr>
              <a:t>121</a:t>
            </a:r>
            <a:r>
              <a:rPr lang="fr-CH" sz="1500" baseline="30000" dirty="0" smtClean="0">
                <a:solidFill>
                  <a:schemeClr val="bg1"/>
                </a:solidFill>
                <a:latin typeface="Arial" pitchFamily="34" charset="0"/>
                <a:cs typeface="Arial" pitchFamily="34" charset="0"/>
              </a:rPr>
              <a:t>e</a:t>
            </a:r>
            <a:r>
              <a:rPr lang="fr-CH" sz="1500" dirty="0" smtClean="0">
                <a:solidFill>
                  <a:schemeClr val="bg1"/>
                </a:solidFill>
                <a:latin typeface="Arial" pitchFamily="34" charset="0"/>
                <a:cs typeface="Arial" pitchFamily="34" charset="0"/>
              </a:rPr>
              <a:t> Journée suisse des avocats</a:t>
            </a:r>
            <a:endParaRPr lang="fr-CH" sz="1500" dirty="0">
              <a:solidFill>
                <a:schemeClr val="bg1"/>
              </a:solidFill>
              <a:latin typeface="Arial" pitchFamily="34" charset="0"/>
              <a:cs typeface="Arial" pitchFamily="34" charset="0"/>
            </a:endParaRPr>
          </a:p>
          <a:p>
            <a:r>
              <a:rPr lang="fr-CH" sz="1500" dirty="0" smtClean="0">
                <a:solidFill>
                  <a:schemeClr val="bg1"/>
                </a:solidFill>
                <a:latin typeface="Arial" pitchFamily="34" charset="0"/>
                <a:cs typeface="Arial" pitchFamily="34" charset="0"/>
              </a:rPr>
              <a:t>17.06.2022</a:t>
            </a:r>
            <a:endParaRPr lang="fr-CH" sz="1500" dirty="0">
              <a:solidFill>
                <a:schemeClr val="bg1"/>
              </a:solidFill>
              <a:latin typeface="Arial" pitchFamily="34" charset="0"/>
              <a:cs typeface="Arial" pitchFamily="34" charset="0"/>
            </a:endParaRPr>
          </a:p>
        </p:txBody>
      </p:sp>
      <p:sp>
        <p:nvSpPr>
          <p:cNvPr id="2" name="ZoneTexte 1"/>
          <p:cNvSpPr txBox="1"/>
          <p:nvPr/>
        </p:nvSpPr>
        <p:spPr>
          <a:xfrm>
            <a:off x="539552" y="1340768"/>
            <a:ext cx="7560840" cy="400110"/>
          </a:xfrm>
          <a:prstGeom prst="rect">
            <a:avLst/>
          </a:prstGeom>
          <a:noFill/>
        </p:spPr>
        <p:txBody>
          <a:bodyPr wrap="square" rtlCol="0">
            <a:spAutoFit/>
          </a:bodyPr>
          <a:lstStyle/>
          <a:p>
            <a:r>
              <a:rPr lang="fr-CH" sz="2000" b="1" dirty="0" smtClean="0"/>
              <a:t>5.</a:t>
            </a:r>
            <a:r>
              <a:rPr lang="fr-CH" sz="2000" b="1" dirty="0"/>
              <a:t>	</a:t>
            </a:r>
            <a:r>
              <a:rPr lang="fr-CH" sz="2000" b="1" dirty="0" smtClean="0"/>
              <a:t>Les scellés</a:t>
            </a:r>
            <a:endParaRPr lang="fr-CH" sz="2000" b="1" dirty="0"/>
          </a:p>
        </p:txBody>
      </p:sp>
      <p:sp>
        <p:nvSpPr>
          <p:cNvPr id="4" name="AutoShape 2" descr="Log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6" name="AutoShape 4" descr="Logo"/>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8" name="AutoShape 6" descr="Logo"/>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103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1599" y="463887"/>
            <a:ext cx="2040161" cy="516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Rectangle 9"/>
          <p:cNvSpPr/>
          <p:nvPr/>
        </p:nvSpPr>
        <p:spPr>
          <a:xfrm>
            <a:off x="467544" y="1844824"/>
            <a:ext cx="7488832" cy="3539430"/>
          </a:xfrm>
          <a:prstGeom prst="rect">
            <a:avLst/>
          </a:prstGeom>
        </p:spPr>
        <p:txBody>
          <a:bodyPr wrap="square">
            <a:spAutoFit/>
          </a:bodyPr>
          <a:lstStyle/>
          <a:p>
            <a:r>
              <a:rPr lang="fr-CH" sz="1600" b="1" dirty="0" smtClean="0"/>
              <a:t>Art. 248a </a:t>
            </a:r>
            <a:r>
              <a:rPr lang="fr-CH" sz="1600" b="1" dirty="0" err="1" smtClean="0"/>
              <a:t>nCPP</a:t>
            </a:r>
            <a:r>
              <a:rPr lang="fr-CH" sz="1600" b="1" dirty="0" smtClean="0"/>
              <a:t> (et abrogation des al. 3 et 4 de l’art. 248 CPP)</a:t>
            </a:r>
            <a:endParaRPr lang="fr-CH" sz="1600" b="1" dirty="0"/>
          </a:p>
          <a:p>
            <a:r>
              <a:rPr lang="fr-FR" sz="1600" baseline="30000" dirty="0" smtClean="0"/>
              <a:t>1</a:t>
            </a:r>
            <a:r>
              <a:rPr lang="fr-FR" sz="1600" dirty="0"/>
              <a:t> </a:t>
            </a:r>
            <a:r>
              <a:rPr lang="fr-FR" sz="1600" dirty="0" smtClean="0"/>
              <a:t>Si </a:t>
            </a:r>
            <a:r>
              <a:rPr lang="fr-FR" sz="1600" dirty="0"/>
              <a:t>l’autorité pénale demande la </a:t>
            </a:r>
            <a:r>
              <a:rPr lang="fr-FR" sz="1600" dirty="0" smtClean="0"/>
              <a:t>levée </a:t>
            </a:r>
            <a:r>
              <a:rPr lang="fr-FR" sz="1600" dirty="0"/>
              <a:t>des scellés, les autorités </a:t>
            </a:r>
            <a:r>
              <a:rPr lang="fr-FR" sz="1600" dirty="0" smtClean="0"/>
              <a:t>suivantes </a:t>
            </a:r>
            <a:r>
              <a:rPr lang="fr-FR" sz="1600" dirty="0"/>
              <a:t>sont compétentes pour </a:t>
            </a:r>
            <a:r>
              <a:rPr lang="fr-FR" sz="1600" dirty="0" smtClean="0"/>
              <a:t>statuer </a:t>
            </a:r>
            <a:r>
              <a:rPr lang="fr-FR" sz="1600" dirty="0"/>
              <a:t>sur la demande:</a:t>
            </a:r>
          </a:p>
          <a:p>
            <a:pPr marL="342900" indent="-342900">
              <a:buAutoNum type="alphaLcPeriod"/>
            </a:pPr>
            <a:r>
              <a:rPr lang="fr-FR" sz="1600" dirty="0" smtClean="0"/>
              <a:t>le </a:t>
            </a:r>
            <a:r>
              <a:rPr lang="fr-FR" sz="1600" u="sng" dirty="0"/>
              <a:t>tribunal des mesures de </a:t>
            </a:r>
            <a:r>
              <a:rPr lang="fr-FR" sz="1600" u="sng" dirty="0" smtClean="0"/>
              <a:t>contrainte</a:t>
            </a:r>
            <a:r>
              <a:rPr lang="fr-FR" sz="1600" dirty="0"/>
              <a:t>, dans le cadre de la </a:t>
            </a:r>
            <a:r>
              <a:rPr lang="fr-FR" sz="1600" dirty="0" smtClean="0"/>
              <a:t>procédure </a:t>
            </a:r>
            <a:r>
              <a:rPr lang="fr-FR" sz="1600" dirty="0"/>
              <a:t>préliminaire et de la </a:t>
            </a:r>
            <a:r>
              <a:rPr lang="fr-FR" sz="1600" dirty="0" smtClean="0"/>
              <a:t>procédure </a:t>
            </a:r>
            <a:r>
              <a:rPr lang="fr-FR" sz="1600" dirty="0"/>
              <a:t>devant le tribunal de </a:t>
            </a:r>
            <a:r>
              <a:rPr lang="fr-FR" sz="1600" dirty="0" smtClean="0"/>
              <a:t>première instance;</a:t>
            </a:r>
          </a:p>
          <a:p>
            <a:pPr marL="342900" indent="-342900">
              <a:buAutoNum type="alphaLcPeriod"/>
            </a:pPr>
            <a:r>
              <a:rPr lang="fr-FR" sz="1600" dirty="0" smtClean="0"/>
              <a:t>la </a:t>
            </a:r>
            <a:r>
              <a:rPr lang="fr-FR" sz="1600" u="sng" dirty="0"/>
              <a:t>direction de la procédure </a:t>
            </a:r>
            <a:r>
              <a:rPr lang="fr-FR" sz="1600" dirty="0"/>
              <a:t>du </a:t>
            </a:r>
            <a:r>
              <a:rPr lang="fr-FR" sz="1600" dirty="0" smtClean="0"/>
              <a:t>tribunal </a:t>
            </a:r>
            <a:r>
              <a:rPr lang="fr-FR" sz="1600" dirty="0"/>
              <a:t>saisi de la cause, dans </a:t>
            </a:r>
            <a:r>
              <a:rPr lang="fr-FR" sz="1600" dirty="0" smtClean="0"/>
              <a:t>les </a:t>
            </a:r>
            <a:r>
              <a:rPr lang="fr-FR" sz="1600" dirty="0"/>
              <a:t>autres </a:t>
            </a:r>
            <a:r>
              <a:rPr lang="fr-FR" sz="1600" dirty="0" smtClean="0"/>
              <a:t>cas.</a:t>
            </a:r>
            <a:endParaRPr lang="fr-CH" sz="1600" dirty="0" smtClean="0"/>
          </a:p>
          <a:p>
            <a:r>
              <a:rPr lang="fr-CH" sz="1600" baseline="30000" dirty="0" smtClean="0"/>
              <a:t>2</a:t>
            </a:r>
            <a:r>
              <a:rPr lang="fr-CH" sz="1600" dirty="0" smtClean="0"/>
              <a:t> </a:t>
            </a:r>
            <a:r>
              <a:rPr lang="fr-FR" sz="1600" dirty="0" smtClean="0"/>
              <a:t>Si</a:t>
            </a:r>
            <a:r>
              <a:rPr lang="fr-FR" sz="1600" dirty="0"/>
              <a:t>, après réception de la demande de levée des scellés, le tribunal constate que </a:t>
            </a:r>
            <a:r>
              <a:rPr lang="fr-FR" sz="1600" u="sng" dirty="0"/>
              <a:t>l'intéressé n'est pas identique à l'ayant droit </a:t>
            </a:r>
            <a:r>
              <a:rPr lang="fr-FR" sz="1600" dirty="0"/>
              <a:t>aux documents, enregistrements ou autres objets, il </a:t>
            </a:r>
            <a:r>
              <a:rPr lang="fr-FR" sz="1600" u="sng" dirty="0"/>
              <a:t>informe ce dernier de la mise sous scellés</a:t>
            </a:r>
            <a:r>
              <a:rPr lang="fr-FR" sz="1600" dirty="0"/>
              <a:t>. Si celui-ci en fait la demande, il lui accorde le droit de consulter le dossier.</a:t>
            </a:r>
          </a:p>
          <a:p>
            <a:r>
              <a:rPr lang="fr-FR" sz="1600" baseline="30000" dirty="0" smtClean="0"/>
              <a:t>3</a:t>
            </a:r>
            <a:r>
              <a:rPr lang="fr-FR" sz="1600" dirty="0" smtClean="0"/>
              <a:t> Le </a:t>
            </a:r>
            <a:r>
              <a:rPr lang="fr-FR" sz="1600" dirty="0"/>
              <a:t>tribunal impartit à l'ayant droit un </a:t>
            </a:r>
            <a:r>
              <a:rPr lang="fr-FR" sz="1600" u="sng" dirty="0"/>
              <a:t>délai non prolongeable de 10 jours pour s'opposer à la demande de levée des scellés</a:t>
            </a:r>
            <a:r>
              <a:rPr lang="fr-FR" sz="1600" dirty="0"/>
              <a:t> et indiquer la mesure dans laquelle il souhaite que les scellés soient maintenus. </a:t>
            </a:r>
            <a:r>
              <a:rPr lang="fr-FR" sz="1600" u="sng" dirty="0"/>
              <a:t>L'absence de réponse </a:t>
            </a:r>
            <a:r>
              <a:rPr lang="fr-FR" sz="1600" dirty="0"/>
              <a:t>est réputée constituer un </a:t>
            </a:r>
            <a:r>
              <a:rPr lang="fr-FR" sz="1600" u="sng" dirty="0"/>
              <a:t>retrait de la demande </a:t>
            </a:r>
            <a:r>
              <a:rPr lang="fr-FR" sz="1600" dirty="0"/>
              <a:t>de mise sous scellés. </a:t>
            </a:r>
          </a:p>
        </p:txBody>
      </p:sp>
    </p:spTree>
    <p:extLst>
      <p:ext uri="{BB962C8B-B14F-4D97-AF65-F5344CB8AC3E}">
        <p14:creationId xmlns:p14="http://schemas.microsoft.com/office/powerpoint/2010/main" val="11871832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descr="droit.jpg"/>
          <p:cNvPicPr>
            <a:picLocks noChangeAspect="1"/>
          </p:cNvPicPr>
          <p:nvPr/>
        </p:nvPicPr>
        <p:blipFill>
          <a:blip r:embed="rId2" cstate="print"/>
          <a:stretch>
            <a:fillRect/>
          </a:stretch>
        </p:blipFill>
        <p:spPr>
          <a:xfrm>
            <a:off x="0" y="5779008"/>
            <a:ext cx="9144000" cy="1078992"/>
          </a:xfrm>
          <a:prstGeom prst="rect">
            <a:avLst/>
          </a:prstGeom>
        </p:spPr>
      </p:pic>
      <p:sp>
        <p:nvSpPr>
          <p:cNvPr id="5" name="ZoneTexte 4"/>
          <p:cNvSpPr txBox="1"/>
          <p:nvPr/>
        </p:nvSpPr>
        <p:spPr>
          <a:xfrm>
            <a:off x="348280" y="5921694"/>
            <a:ext cx="5159824" cy="784830"/>
          </a:xfrm>
          <a:prstGeom prst="rect">
            <a:avLst/>
          </a:prstGeom>
          <a:noFill/>
        </p:spPr>
        <p:txBody>
          <a:bodyPr wrap="square" rtlCol="0">
            <a:spAutoFit/>
          </a:bodyPr>
          <a:lstStyle/>
          <a:p>
            <a:r>
              <a:rPr lang="fr-CH" sz="1500" dirty="0">
                <a:solidFill>
                  <a:schemeClr val="bg1"/>
                </a:solidFill>
                <a:latin typeface="Arial" pitchFamily="34" charset="0"/>
                <a:cs typeface="Arial" pitchFamily="34" charset="0"/>
              </a:rPr>
              <a:t>Prof. Yvan Jeanneret </a:t>
            </a:r>
          </a:p>
          <a:p>
            <a:r>
              <a:rPr lang="fr-CH" sz="1500" dirty="0" smtClean="0">
                <a:solidFill>
                  <a:schemeClr val="bg1"/>
                </a:solidFill>
                <a:latin typeface="Arial" pitchFamily="34" charset="0"/>
                <a:cs typeface="Arial" pitchFamily="34" charset="0"/>
              </a:rPr>
              <a:t>121</a:t>
            </a:r>
            <a:r>
              <a:rPr lang="fr-CH" sz="1500" baseline="30000" dirty="0" smtClean="0">
                <a:solidFill>
                  <a:schemeClr val="bg1"/>
                </a:solidFill>
                <a:latin typeface="Arial" pitchFamily="34" charset="0"/>
                <a:cs typeface="Arial" pitchFamily="34" charset="0"/>
              </a:rPr>
              <a:t>e</a:t>
            </a:r>
            <a:r>
              <a:rPr lang="fr-CH" sz="1500" dirty="0" smtClean="0">
                <a:solidFill>
                  <a:schemeClr val="bg1"/>
                </a:solidFill>
                <a:latin typeface="Arial" pitchFamily="34" charset="0"/>
                <a:cs typeface="Arial" pitchFamily="34" charset="0"/>
              </a:rPr>
              <a:t> Journée suisse des avocats</a:t>
            </a:r>
            <a:endParaRPr lang="fr-CH" sz="1500" dirty="0">
              <a:solidFill>
                <a:schemeClr val="bg1"/>
              </a:solidFill>
              <a:latin typeface="Arial" pitchFamily="34" charset="0"/>
              <a:cs typeface="Arial" pitchFamily="34" charset="0"/>
            </a:endParaRPr>
          </a:p>
          <a:p>
            <a:r>
              <a:rPr lang="fr-CH" sz="1500" dirty="0" smtClean="0">
                <a:solidFill>
                  <a:schemeClr val="bg1"/>
                </a:solidFill>
                <a:latin typeface="Arial" pitchFamily="34" charset="0"/>
                <a:cs typeface="Arial" pitchFamily="34" charset="0"/>
              </a:rPr>
              <a:t>17.06.2022</a:t>
            </a:r>
            <a:endParaRPr lang="fr-CH" sz="1500" dirty="0">
              <a:solidFill>
                <a:schemeClr val="bg1"/>
              </a:solidFill>
              <a:latin typeface="Arial" pitchFamily="34" charset="0"/>
              <a:cs typeface="Arial" pitchFamily="34" charset="0"/>
            </a:endParaRPr>
          </a:p>
        </p:txBody>
      </p:sp>
      <p:sp>
        <p:nvSpPr>
          <p:cNvPr id="2" name="ZoneTexte 1"/>
          <p:cNvSpPr txBox="1"/>
          <p:nvPr/>
        </p:nvSpPr>
        <p:spPr>
          <a:xfrm>
            <a:off x="539552" y="1340768"/>
            <a:ext cx="7560840" cy="400110"/>
          </a:xfrm>
          <a:prstGeom prst="rect">
            <a:avLst/>
          </a:prstGeom>
          <a:noFill/>
        </p:spPr>
        <p:txBody>
          <a:bodyPr wrap="square" rtlCol="0">
            <a:spAutoFit/>
          </a:bodyPr>
          <a:lstStyle/>
          <a:p>
            <a:r>
              <a:rPr lang="fr-CH" sz="2000" b="1" dirty="0" smtClean="0"/>
              <a:t>5.</a:t>
            </a:r>
            <a:r>
              <a:rPr lang="fr-CH" sz="2000" b="1" dirty="0"/>
              <a:t>	</a:t>
            </a:r>
            <a:r>
              <a:rPr lang="fr-CH" sz="2000" b="1" dirty="0" smtClean="0"/>
              <a:t>Les scellés</a:t>
            </a:r>
            <a:endParaRPr lang="fr-CH" sz="2000" b="1" dirty="0"/>
          </a:p>
        </p:txBody>
      </p:sp>
      <p:sp>
        <p:nvSpPr>
          <p:cNvPr id="4" name="AutoShape 2" descr="Log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6" name="AutoShape 4" descr="Logo"/>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8" name="AutoShape 6" descr="Logo"/>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103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1599" y="463887"/>
            <a:ext cx="2040161" cy="516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Rectangle 9"/>
          <p:cNvSpPr/>
          <p:nvPr/>
        </p:nvSpPr>
        <p:spPr>
          <a:xfrm>
            <a:off x="467544" y="2014969"/>
            <a:ext cx="7488832" cy="2308324"/>
          </a:xfrm>
          <a:prstGeom prst="rect">
            <a:avLst/>
          </a:prstGeom>
        </p:spPr>
        <p:txBody>
          <a:bodyPr wrap="square">
            <a:spAutoFit/>
          </a:bodyPr>
          <a:lstStyle/>
          <a:p>
            <a:r>
              <a:rPr lang="fr-CH" sz="1600" b="1" dirty="0" smtClean="0"/>
              <a:t>Art. 248a </a:t>
            </a:r>
            <a:r>
              <a:rPr lang="fr-CH" sz="1600" b="1" dirty="0" err="1" smtClean="0"/>
              <a:t>nCPP</a:t>
            </a:r>
            <a:r>
              <a:rPr lang="fr-CH" sz="1600" b="1" dirty="0" smtClean="0"/>
              <a:t> (et abrogation des al. 3 et 4 de l’art. 248 CPP)</a:t>
            </a:r>
          </a:p>
          <a:p>
            <a:r>
              <a:rPr lang="fr-CH" sz="1600" dirty="0" smtClean="0"/>
              <a:t>(…)</a:t>
            </a:r>
            <a:endParaRPr lang="fr-CH" sz="1600" dirty="0"/>
          </a:p>
          <a:p>
            <a:r>
              <a:rPr lang="fr-FR" sz="1600" baseline="30000" dirty="0" smtClean="0"/>
              <a:t>4</a:t>
            </a:r>
            <a:r>
              <a:rPr lang="fr-FR" sz="1600" dirty="0" smtClean="0"/>
              <a:t> Le </a:t>
            </a:r>
            <a:r>
              <a:rPr lang="fr-FR" sz="1600" dirty="0"/>
              <a:t>tribunal statue définitivement en procédure écrite dans les 10 jours qui suivent la réception de la prise de position, lorsque l'affaire est en état d'être jugée.</a:t>
            </a:r>
          </a:p>
          <a:p>
            <a:r>
              <a:rPr lang="fr-CH" sz="1600" baseline="30000" dirty="0" smtClean="0"/>
              <a:t>5</a:t>
            </a:r>
            <a:r>
              <a:rPr lang="fr-CH" sz="1600" dirty="0" smtClean="0"/>
              <a:t> </a:t>
            </a:r>
            <a:r>
              <a:rPr lang="fr-FR" sz="1600" dirty="0" smtClean="0"/>
              <a:t>Dans </a:t>
            </a:r>
            <a:r>
              <a:rPr lang="fr-FR" sz="1600" dirty="0"/>
              <a:t>le cas contraire, il convoque le ministère public et l'ayant droit à une audience à huis clos dans les 30 jours qui suivent la réception de la prise de position. L'ayant droit doit rendre plausibles les motifs pour lesquels et la mesure dans laquelle les documents, enregistrements ou autres objets doivent être maintenus sous scellés. Le tribunal statue sans délai et définitivement</a:t>
            </a:r>
            <a:r>
              <a:rPr lang="fr-FR" sz="1600" dirty="0" smtClean="0"/>
              <a:t>.</a:t>
            </a:r>
          </a:p>
        </p:txBody>
      </p:sp>
    </p:spTree>
    <p:extLst>
      <p:ext uri="{BB962C8B-B14F-4D97-AF65-F5344CB8AC3E}">
        <p14:creationId xmlns:p14="http://schemas.microsoft.com/office/powerpoint/2010/main" val="25470226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descr="droit.jpg"/>
          <p:cNvPicPr>
            <a:picLocks noChangeAspect="1"/>
          </p:cNvPicPr>
          <p:nvPr/>
        </p:nvPicPr>
        <p:blipFill>
          <a:blip r:embed="rId2" cstate="print"/>
          <a:stretch>
            <a:fillRect/>
          </a:stretch>
        </p:blipFill>
        <p:spPr>
          <a:xfrm>
            <a:off x="0" y="5779008"/>
            <a:ext cx="9144000" cy="1078992"/>
          </a:xfrm>
          <a:prstGeom prst="rect">
            <a:avLst/>
          </a:prstGeom>
        </p:spPr>
      </p:pic>
      <p:sp>
        <p:nvSpPr>
          <p:cNvPr id="5" name="ZoneTexte 4"/>
          <p:cNvSpPr txBox="1"/>
          <p:nvPr/>
        </p:nvSpPr>
        <p:spPr>
          <a:xfrm>
            <a:off x="348280" y="5921694"/>
            <a:ext cx="5159824" cy="784830"/>
          </a:xfrm>
          <a:prstGeom prst="rect">
            <a:avLst/>
          </a:prstGeom>
          <a:noFill/>
        </p:spPr>
        <p:txBody>
          <a:bodyPr wrap="square" rtlCol="0">
            <a:spAutoFit/>
          </a:bodyPr>
          <a:lstStyle/>
          <a:p>
            <a:r>
              <a:rPr lang="fr-CH" sz="1500" dirty="0">
                <a:solidFill>
                  <a:schemeClr val="bg1"/>
                </a:solidFill>
                <a:latin typeface="Arial" pitchFamily="34" charset="0"/>
                <a:cs typeface="Arial" pitchFamily="34" charset="0"/>
              </a:rPr>
              <a:t>Prof. Yvan Jeanneret </a:t>
            </a:r>
          </a:p>
          <a:p>
            <a:r>
              <a:rPr lang="fr-CH" sz="1500" dirty="0" smtClean="0">
                <a:solidFill>
                  <a:schemeClr val="bg1"/>
                </a:solidFill>
                <a:latin typeface="Arial" pitchFamily="34" charset="0"/>
                <a:cs typeface="Arial" pitchFamily="34" charset="0"/>
              </a:rPr>
              <a:t>121</a:t>
            </a:r>
            <a:r>
              <a:rPr lang="fr-CH" sz="1500" baseline="30000" dirty="0" smtClean="0">
                <a:solidFill>
                  <a:schemeClr val="bg1"/>
                </a:solidFill>
                <a:latin typeface="Arial" pitchFamily="34" charset="0"/>
                <a:cs typeface="Arial" pitchFamily="34" charset="0"/>
              </a:rPr>
              <a:t>e</a:t>
            </a:r>
            <a:r>
              <a:rPr lang="fr-CH" sz="1500" dirty="0" smtClean="0">
                <a:solidFill>
                  <a:schemeClr val="bg1"/>
                </a:solidFill>
                <a:latin typeface="Arial" pitchFamily="34" charset="0"/>
                <a:cs typeface="Arial" pitchFamily="34" charset="0"/>
              </a:rPr>
              <a:t> Journée suisse des avocats</a:t>
            </a:r>
            <a:endParaRPr lang="fr-CH" sz="1500" dirty="0">
              <a:solidFill>
                <a:schemeClr val="bg1"/>
              </a:solidFill>
              <a:latin typeface="Arial" pitchFamily="34" charset="0"/>
              <a:cs typeface="Arial" pitchFamily="34" charset="0"/>
            </a:endParaRPr>
          </a:p>
          <a:p>
            <a:r>
              <a:rPr lang="fr-CH" sz="1500" dirty="0" smtClean="0">
                <a:solidFill>
                  <a:schemeClr val="bg1"/>
                </a:solidFill>
                <a:latin typeface="Arial" pitchFamily="34" charset="0"/>
                <a:cs typeface="Arial" pitchFamily="34" charset="0"/>
              </a:rPr>
              <a:t>17.06.2022</a:t>
            </a:r>
            <a:endParaRPr lang="fr-CH" sz="1500" dirty="0">
              <a:solidFill>
                <a:schemeClr val="bg1"/>
              </a:solidFill>
              <a:latin typeface="Arial" pitchFamily="34" charset="0"/>
              <a:cs typeface="Arial" pitchFamily="34" charset="0"/>
            </a:endParaRPr>
          </a:p>
        </p:txBody>
      </p:sp>
      <p:sp>
        <p:nvSpPr>
          <p:cNvPr id="2" name="ZoneTexte 1"/>
          <p:cNvSpPr txBox="1"/>
          <p:nvPr/>
        </p:nvSpPr>
        <p:spPr>
          <a:xfrm>
            <a:off x="539552" y="1340768"/>
            <a:ext cx="7560840" cy="400110"/>
          </a:xfrm>
          <a:prstGeom prst="rect">
            <a:avLst/>
          </a:prstGeom>
          <a:noFill/>
        </p:spPr>
        <p:txBody>
          <a:bodyPr wrap="square" rtlCol="0">
            <a:spAutoFit/>
          </a:bodyPr>
          <a:lstStyle/>
          <a:p>
            <a:r>
              <a:rPr lang="fr-CH" sz="2000" b="1" dirty="0" smtClean="0"/>
              <a:t>5.</a:t>
            </a:r>
            <a:r>
              <a:rPr lang="fr-CH" sz="2000" b="1" dirty="0"/>
              <a:t>	</a:t>
            </a:r>
            <a:r>
              <a:rPr lang="fr-CH" sz="2000" b="1" dirty="0" smtClean="0"/>
              <a:t>Les scellés</a:t>
            </a:r>
            <a:endParaRPr lang="fr-CH" sz="2000" b="1" dirty="0"/>
          </a:p>
        </p:txBody>
      </p:sp>
      <p:sp>
        <p:nvSpPr>
          <p:cNvPr id="4" name="AutoShape 2" descr="Log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6" name="AutoShape 4" descr="Logo"/>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8" name="AutoShape 6" descr="Logo"/>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103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1599" y="463887"/>
            <a:ext cx="2040161" cy="516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Rectangle 9"/>
          <p:cNvSpPr/>
          <p:nvPr/>
        </p:nvSpPr>
        <p:spPr>
          <a:xfrm>
            <a:off x="467544" y="1844824"/>
            <a:ext cx="7488832" cy="3539430"/>
          </a:xfrm>
          <a:prstGeom prst="rect">
            <a:avLst/>
          </a:prstGeom>
        </p:spPr>
        <p:txBody>
          <a:bodyPr wrap="square">
            <a:spAutoFit/>
          </a:bodyPr>
          <a:lstStyle/>
          <a:p>
            <a:r>
              <a:rPr lang="fr-CH" sz="1600" b="1" dirty="0" smtClean="0"/>
              <a:t>ATF 142 IV 372</a:t>
            </a:r>
          </a:p>
          <a:p>
            <a:endParaRPr lang="fr-CH" sz="1600" b="1" dirty="0"/>
          </a:p>
          <a:p>
            <a:r>
              <a:rPr lang="fr-CH" sz="1600" b="1" dirty="0" smtClean="0"/>
              <a:t>Art. 248a </a:t>
            </a:r>
            <a:r>
              <a:rPr lang="fr-CH" sz="1600" b="1" dirty="0" err="1" smtClean="0"/>
              <a:t>nCPP</a:t>
            </a:r>
            <a:r>
              <a:rPr lang="fr-CH" sz="1600" b="1" dirty="0" smtClean="0"/>
              <a:t> (et abrogation des al. 3 et 4 de l’art. 248 CPP)</a:t>
            </a:r>
            <a:endParaRPr lang="fr-CH" sz="1600" b="1" dirty="0"/>
          </a:p>
          <a:p>
            <a:r>
              <a:rPr lang="fr-CH" sz="1600" dirty="0" smtClean="0"/>
              <a:t>(…)</a:t>
            </a:r>
          </a:p>
          <a:p>
            <a:r>
              <a:rPr lang="fr-CH" sz="1600" baseline="30000" dirty="0" smtClean="0"/>
              <a:t>6</a:t>
            </a:r>
            <a:r>
              <a:rPr lang="fr-FR" sz="1600" dirty="0" smtClean="0"/>
              <a:t> Le </a:t>
            </a:r>
            <a:r>
              <a:rPr lang="fr-FR" sz="1600" dirty="0"/>
              <a:t>tribunal peut:</a:t>
            </a:r>
          </a:p>
          <a:p>
            <a:pPr marL="342900" indent="-342900">
              <a:buAutoNum type="alphaLcPeriod"/>
            </a:pPr>
            <a:r>
              <a:rPr lang="fr-FR" sz="1600" dirty="0" smtClean="0"/>
              <a:t>recourir </a:t>
            </a:r>
            <a:r>
              <a:rPr lang="fr-FR" sz="1600" dirty="0"/>
              <a:t>à un expert afin </a:t>
            </a:r>
            <a:r>
              <a:rPr lang="fr-FR" sz="1600" dirty="0" smtClean="0"/>
              <a:t>d’examiner </a:t>
            </a:r>
            <a:r>
              <a:rPr lang="fr-FR" sz="1600" dirty="0"/>
              <a:t>le contenu des documents, enregistrements et autres objets, d'accéder à ceux-ci ou de garantir leur </a:t>
            </a:r>
            <a:r>
              <a:rPr lang="fr-FR" sz="1600" dirty="0" smtClean="0"/>
              <a:t>intégrité;</a:t>
            </a:r>
          </a:p>
          <a:p>
            <a:pPr marL="342900" indent="-342900">
              <a:buAutoNum type="alphaLcPeriod"/>
            </a:pPr>
            <a:r>
              <a:rPr lang="fr-FR" sz="1600" dirty="0" smtClean="0"/>
              <a:t>désigner </a:t>
            </a:r>
            <a:r>
              <a:rPr lang="fr-FR" sz="1600" dirty="0"/>
              <a:t>des </a:t>
            </a:r>
            <a:r>
              <a:rPr lang="fr-FR" sz="1600" u="sng" dirty="0"/>
              <a:t>membres des corps de police comme experts afin d'accéder au contenu des documents</a:t>
            </a:r>
            <a:r>
              <a:rPr lang="fr-FR" sz="1600" dirty="0"/>
              <a:t>, enregistrements et autres objets ou de garantir l'intégrité de ceux-ci.</a:t>
            </a:r>
          </a:p>
          <a:p>
            <a:r>
              <a:rPr lang="fr-FR" sz="1600" baseline="30000" dirty="0" smtClean="0"/>
              <a:t>7</a:t>
            </a:r>
            <a:r>
              <a:rPr lang="fr-FR" sz="1600" dirty="0" smtClean="0"/>
              <a:t> Si l’ayant </a:t>
            </a:r>
            <a:r>
              <a:rPr lang="fr-FR" sz="1600" dirty="0"/>
              <a:t>droit, sans excuse, fait </a:t>
            </a:r>
            <a:r>
              <a:rPr lang="fr-FR" sz="1600" u="sng" dirty="0"/>
              <a:t>défaut</a:t>
            </a:r>
            <a:r>
              <a:rPr lang="fr-FR" sz="1600" dirty="0"/>
              <a:t> à l'audience et ne s'y fait pas représenter, la demande de mise sous scellés </a:t>
            </a:r>
            <a:r>
              <a:rPr lang="fr-FR" sz="1600" u="sng" dirty="0"/>
              <a:t>est réputée retirée</a:t>
            </a:r>
            <a:r>
              <a:rPr lang="fr-FR" sz="1600" dirty="0"/>
              <a:t>. Si le ministère public ne comparaît pas, le tribunal statue en son absence.</a:t>
            </a:r>
            <a:endParaRPr lang="fr-CH" sz="1600" dirty="0"/>
          </a:p>
          <a:p>
            <a:endParaRPr lang="fr-CH" sz="1600" dirty="0"/>
          </a:p>
        </p:txBody>
      </p:sp>
    </p:spTree>
    <p:extLst>
      <p:ext uri="{BB962C8B-B14F-4D97-AF65-F5344CB8AC3E}">
        <p14:creationId xmlns:p14="http://schemas.microsoft.com/office/powerpoint/2010/main" val="38787690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descr="droit.jpg"/>
          <p:cNvPicPr>
            <a:picLocks noChangeAspect="1"/>
          </p:cNvPicPr>
          <p:nvPr/>
        </p:nvPicPr>
        <p:blipFill>
          <a:blip r:embed="rId2" cstate="print"/>
          <a:stretch>
            <a:fillRect/>
          </a:stretch>
        </p:blipFill>
        <p:spPr>
          <a:xfrm>
            <a:off x="0" y="5779008"/>
            <a:ext cx="9144000" cy="1078992"/>
          </a:xfrm>
          <a:prstGeom prst="rect">
            <a:avLst/>
          </a:prstGeom>
        </p:spPr>
      </p:pic>
      <p:sp>
        <p:nvSpPr>
          <p:cNvPr id="5" name="ZoneTexte 4"/>
          <p:cNvSpPr txBox="1"/>
          <p:nvPr/>
        </p:nvSpPr>
        <p:spPr>
          <a:xfrm>
            <a:off x="348280" y="5921694"/>
            <a:ext cx="5159824" cy="784830"/>
          </a:xfrm>
          <a:prstGeom prst="rect">
            <a:avLst/>
          </a:prstGeom>
          <a:noFill/>
        </p:spPr>
        <p:txBody>
          <a:bodyPr wrap="square" rtlCol="0">
            <a:spAutoFit/>
          </a:bodyPr>
          <a:lstStyle/>
          <a:p>
            <a:r>
              <a:rPr lang="fr-CH" sz="1500" dirty="0">
                <a:solidFill>
                  <a:schemeClr val="bg1"/>
                </a:solidFill>
                <a:latin typeface="Arial" pitchFamily="34" charset="0"/>
                <a:cs typeface="Arial" pitchFamily="34" charset="0"/>
              </a:rPr>
              <a:t>Prof. Yvan Jeanneret </a:t>
            </a:r>
          </a:p>
          <a:p>
            <a:r>
              <a:rPr lang="fr-CH" sz="1500" dirty="0" smtClean="0">
                <a:solidFill>
                  <a:schemeClr val="bg1"/>
                </a:solidFill>
                <a:latin typeface="Arial" pitchFamily="34" charset="0"/>
                <a:cs typeface="Arial" pitchFamily="34" charset="0"/>
              </a:rPr>
              <a:t>121</a:t>
            </a:r>
            <a:r>
              <a:rPr lang="fr-CH" sz="1500" baseline="30000" dirty="0" smtClean="0">
                <a:solidFill>
                  <a:schemeClr val="bg1"/>
                </a:solidFill>
                <a:latin typeface="Arial" pitchFamily="34" charset="0"/>
                <a:cs typeface="Arial" pitchFamily="34" charset="0"/>
              </a:rPr>
              <a:t>e</a:t>
            </a:r>
            <a:r>
              <a:rPr lang="fr-CH" sz="1500" dirty="0" smtClean="0">
                <a:solidFill>
                  <a:schemeClr val="bg1"/>
                </a:solidFill>
                <a:latin typeface="Arial" pitchFamily="34" charset="0"/>
                <a:cs typeface="Arial" pitchFamily="34" charset="0"/>
              </a:rPr>
              <a:t> Journée suisse des avocats</a:t>
            </a:r>
            <a:endParaRPr lang="fr-CH" sz="1500" dirty="0">
              <a:solidFill>
                <a:schemeClr val="bg1"/>
              </a:solidFill>
              <a:latin typeface="Arial" pitchFamily="34" charset="0"/>
              <a:cs typeface="Arial" pitchFamily="34" charset="0"/>
            </a:endParaRPr>
          </a:p>
          <a:p>
            <a:r>
              <a:rPr lang="fr-CH" sz="1500" dirty="0" smtClean="0">
                <a:solidFill>
                  <a:schemeClr val="bg1"/>
                </a:solidFill>
                <a:latin typeface="Arial" pitchFamily="34" charset="0"/>
                <a:cs typeface="Arial" pitchFamily="34" charset="0"/>
              </a:rPr>
              <a:t>17.06.2022</a:t>
            </a:r>
            <a:endParaRPr lang="fr-CH" sz="1500" dirty="0">
              <a:solidFill>
                <a:schemeClr val="bg1"/>
              </a:solidFill>
              <a:latin typeface="Arial" pitchFamily="34" charset="0"/>
              <a:cs typeface="Arial" pitchFamily="34" charset="0"/>
            </a:endParaRPr>
          </a:p>
        </p:txBody>
      </p:sp>
      <p:sp>
        <p:nvSpPr>
          <p:cNvPr id="2" name="ZoneTexte 1"/>
          <p:cNvSpPr txBox="1"/>
          <p:nvPr/>
        </p:nvSpPr>
        <p:spPr>
          <a:xfrm>
            <a:off x="539552" y="1340768"/>
            <a:ext cx="7560840" cy="400110"/>
          </a:xfrm>
          <a:prstGeom prst="rect">
            <a:avLst/>
          </a:prstGeom>
          <a:noFill/>
        </p:spPr>
        <p:txBody>
          <a:bodyPr wrap="square" rtlCol="0">
            <a:spAutoFit/>
          </a:bodyPr>
          <a:lstStyle/>
          <a:p>
            <a:r>
              <a:rPr lang="fr-CH" sz="2000" b="1" dirty="0"/>
              <a:t>6</a:t>
            </a:r>
            <a:r>
              <a:rPr lang="fr-CH" sz="2000" b="1" dirty="0" smtClean="0"/>
              <a:t>.</a:t>
            </a:r>
            <a:r>
              <a:rPr lang="fr-CH" sz="2000" b="1" dirty="0"/>
              <a:t>	</a:t>
            </a:r>
            <a:r>
              <a:rPr lang="fr-CH" sz="2000" b="1" dirty="0" smtClean="0"/>
              <a:t>L’examen de la personne</a:t>
            </a:r>
            <a:endParaRPr lang="fr-CH" sz="2000" b="1" dirty="0"/>
          </a:p>
        </p:txBody>
      </p:sp>
      <p:sp>
        <p:nvSpPr>
          <p:cNvPr id="4" name="AutoShape 2" descr="Log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6" name="AutoShape 4" descr="Logo"/>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8" name="AutoShape 6" descr="Logo"/>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103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1599" y="463887"/>
            <a:ext cx="2040161" cy="516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Rectangle 9"/>
          <p:cNvSpPr/>
          <p:nvPr/>
        </p:nvSpPr>
        <p:spPr>
          <a:xfrm>
            <a:off x="467544" y="1844824"/>
            <a:ext cx="7488832" cy="2800767"/>
          </a:xfrm>
          <a:prstGeom prst="rect">
            <a:avLst/>
          </a:prstGeom>
        </p:spPr>
        <p:txBody>
          <a:bodyPr wrap="square">
            <a:spAutoFit/>
          </a:bodyPr>
          <a:lstStyle/>
          <a:p>
            <a:r>
              <a:rPr lang="fr-CH" sz="1600" b="1" dirty="0" smtClean="0"/>
              <a:t>ATF 143 IV 313</a:t>
            </a:r>
          </a:p>
          <a:p>
            <a:endParaRPr lang="fr-CH" sz="1600" b="1" dirty="0" smtClean="0"/>
          </a:p>
          <a:p>
            <a:endParaRPr lang="fr-CH" sz="1600" b="1" dirty="0" smtClean="0"/>
          </a:p>
          <a:p>
            <a:r>
              <a:rPr lang="fr-CH" sz="1600" b="1" dirty="0" smtClean="0"/>
              <a:t>Art. 251a </a:t>
            </a:r>
            <a:r>
              <a:rPr lang="fr-CH" sz="1600" b="1" dirty="0" err="1" smtClean="0"/>
              <a:t>nCPP</a:t>
            </a:r>
            <a:endParaRPr lang="fr-CH" sz="1600" b="1" dirty="0"/>
          </a:p>
          <a:p>
            <a:r>
              <a:rPr lang="fr-FR" sz="1600" dirty="0" smtClean="0"/>
              <a:t>Pour </a:t>
            </a:r>
            <a:r>
              <a:rPr lang="fr-FR" sz="1600" dirty="0"/>
              <a:t>établir l’incapacité de conduire, la police peut: </a:t>
            </a:r>
          </a:p>
          <a:p>
            <a:pPr marL="342900" indent="-342900">
              <a:buAutoNum type="alphaLcPeriod"/>
            </a:pPr>
            <a:r>
              <a:rPr lang="fr-FR" sz="1600" dirty="0" smtClean="0"/>
              <a:t>procéder </a:t>
            </a:r>
            <a:r>
              <a:rPr lang="fr-FR" sz="1600" dirty="0"/>
              <a:t>à un </a:t>
            </a:r>
            <a:r>
              <a:rPr lang="fr-FR" sz="1600" dirty="0" smtClean="0"/>
              <a:t>alcootest;</a:t>
            </a:r>
          </a:p>
          <a:p>
            <a:pPr marL="342900" indent="-342900">
              <a:buAutoNum type="alphaLcPeriod"/>
            </a:pPr>
            <a:r>
              <a:rPr lang="fr-FR" sz="1600" dirty="0" smtClean="0"/>
              <a:t>ordonner </a:t>
            </a:r>
            <a:r>
              <a:rPr lang="fr-FR" sz="1600" dirty="0"/>
              <a:t>une prise de sang et l’analyse de l’échantillon dans les cas où le </a:t>
            </a:r>
            <a:r>
              <a:rPr lang="fr-FR" sz="1600" dirty="0" smtClean="0"/>
              <a:t>droit </a:t>
            </a:r>
            <a:r>
              <a:rPr lang="fr-FR" sz="1600" dirty="0"/>
              <a:t>fédéral prescrit une analyse de </a:t>
            </a:r>
            <a:r>
              <a:rPr lang="fr-FR" sz="1600" dirty="0" smtClean="0"/>
              <a:t>sang;</a:t>
            </a:r>
          </a:p>
          <a:p>
            <a:pPr marL="342900" indent="-342900">
              <a:buAutoNum type="alphaLcPeriod"/>
            </a:pPr>
            <a:r>
              <a:rPr lang="fr-FR" sz="1600" dirty="0" smtClean="0"/>
              <a:t>ordonner </a:t>
            </a:r>
            <a:r>
              <a:rPr lang="fr-FR" sz="1600" dirty="0"/>
              <a:t>la récolte de l’urine et l’analyse </a:t>
            </a:r>
            <a:r>
              <a:rPr lang="fr-FR" sz="1600" dirty="0" smtClean="0"/>
              <a:t>de l’échantillon.</a:t>
            </a:r>
            <a:endParaRPr lang="fr-CH" sz="1600" dirty="0" smtClean="0"/>
          </a:p>
          <a:p>
            <a:endParaRPr lang="fr-CH" sz="1600" dirty="0" smtClean="0"/>
          </a:p>
          <a:p>
            <a:endParaRPr lang="fr-CH" sz="1600" dirty="0"/>
          </a:p>
        </p:txBody>
      </p:sp>
    </p:spTree>
    <p:extLst>
      <p:ext uri="{BB962C8B-B14F-4D97-AF65-F5344CB8AC3E}">
        <p14:creationId xmlns:p14="http://schemas.microsoft.com/office/powerpoint/2010/main" val="14841696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descr="droit.jpg"/>
          <p:cNvPicPr>
            <a:picLocks noChangeAspect="1"/>
          </p:cNvPicPr>
          <p:nvPr/>
        </p:nvPicPr>
        <p:blipFill>
          <a:blip r:embed="rId2" cstate="print"/>
          <a:stretch>
            <a:fillRect/>
          </a:stretch>
        </p:blipFill>
        <p:spPr>
          <a:xfrm>
            <a:off x="0" y="5779008"/>
            <a:ext cx="9144000" cy="1078992"/>
          </a:xfrm>
          <a:prstGeom prst="rect">
            <a:avLst/>
          </a:prstGeom>
        </p:spPr>
      </p:pic>
      <p:sp>
        <p:nvSpPr>
          <p:cNvPr id="5" name="ZoneTexte 4"/>
          <p:cNvSpPr txBox="1"/>
          <p:nvPr/>
        </p:nvSpPr>
        <p:spPr>
          <a:xfrm>
            <a:off x="348280" y="5921694"/>
            <a:ext cx="5159824" cy="784830"/>
          </a:xfrm>
          <a:prstGeom prst="rect">
            <a:avLst/>
          </a:prstGeom>
          <a:noFill/>
        </p:spPr>
        <p:txBody>
          <a:bodyPr wrap="square" rtlCol="0">
            <a:spAutoFit/>
          </a:bodyPr>
          <a:lstStyle/>
          <a:p>
            <a:r>
              <a:rPr lang="fr-CH" sz="1500" dirty="0">
                <a:solidFill>
                  <a:schemeClr val="bg1"/>
                </a:solidFill>
                <a:latin typeface="Arial" pitchFamily="34" charset="0"/>
                <a:cs typeface="Arial" pitchFamily="34" charset="0"/>
              </a:rPr>
              <a:t>Prof. Yvan Jeanneret </a:t>
            </a:r>
          </a:p>
          <a:p>
            <a:r>
              <a:rPr lang="fr-CH" sz="1500" dirty="0" smtClean="0">
                <a:solidFill>
                  <a:schemeClr val="bg1"/>
                </a:solidFill>
                <a:latin typeface="Arial" pitchFamily="34" charset="0"/>
                <a:cs typeface="Arial" pitchFamily="34" charset="0"/>
              </a:rPr>
              <a:t>121</a:t>
            </a:r>
            <a:r>
              <a:rPr lang="fr-CH" sz="1500" baseline="30000" dirty="0" smtClean="0">
                <a:solidFill>
                  <a:schemeClr val="bg1"/>
                </a:solidFill>
                <a:latin typeface="Arial" pitchFamily="34" charset="0"/>
                <a:cs typeface="Arial" pitchFamily="34" charset="0"/>
              </a:rPr>
              <a:t>e</a:t>
            </a:r>
            <a:r>
              <a:rPr lang="fr-CH" sz="1500" dirty="0" smtClean="0">
                <a:solidFill>
                  <a:schemeClr val="bg1"/>
                </a:solidFill>
                <a:latin typeface="Arial" pitchFamily="34" charset="0"/>
                <a:cs typeface="Arial" pitchFamily="34" charset="0"/>
              </a:rPr>
              <a:t> Journée suisse des avocats</a:t>
            </a:r>
            <a:endParaRPr lang="fr-CH" sz="1500" dirty="0">
              <a:solidFill>
                <a:schemeClr val="bg1"/>
              </a:solidFill>
              <a:latin typeface="Arial" pitchFamily="34" charset="0"/>
              <a:cs typeface="Arial" pitchFamily="34" charset="0"/>
            </a:endParaRPr>
          </a:p>
          <a:p>
            <a:r>
              <a:rPr lang="fr-CH" sz="1500" dirty="0" smtClean="0">
                <a:solidFill>
                  <a:schemeClr val="bg1"/>
                </a:solidFill>
                <a:latin typeface="Arial" pitchFamily="34" charset="0"/>
                <a:cs typeface="Arial" pitchFamily="34" charset="0"/>
              </a:rPr>
              <a:t>17.06.2022</a:t>
            </a:r>
            <a:endParaRPr lang="fr-CH" sz="1500" dirty="0">
              <a:solidFill>
                <a:schemeClr val="bg1"/>
              </a:solidFill>
              <a:latin typeface="Arial" pitchFamily="34" charset="0"/>
              <a:cs typeface="Arial" pitchFamily="34" charset="0"/>
            </a:endParaRPr>
          </a:p>
        </p:txBody>
      </p:sp>
      <p:sp>
        <p:nvSpPr>
          <p:cNvPr id="2" name="ZoneTexte 1"/>
          <p:cNvSpPr txBox="1"/>
          <p:nvPr/>
        </p:nvSpPr>
        <p:spPr>
          <a:xfrm>
            <a:off x="539552" y="1340768"/>
            <a:ext cx="7560840" cy="400110"/>
          </a:xfrm>
          <a:prstGeom prst="rect">
            <a:avLst/>
          </a:prstGeom>
          <a:noFill/>
        </p:spPr>
        <p:txBody>
          <a:bodyPr wrap="square" rtlCol="0">
            <a:spAutoFit/>
          </a:bodyPr>
          <a:lstStyle/>
          <a:p>
            <a:r>
              <a:rPr lang="fr-CH" sz="2000" b="1" dirty="0"/>
              <a:t>7</a:t>
            </a:r>
            <a:r>
              <a:rPr lang="fr-CH" sz="2000" b="1" dirty="0" smtClean="0"/>
              <a:t>.</a:t>
            </a:r>
            <a:r>
              <a:rPr lang="fr-CH" sz="2000" b="1" dirty="0"/>
              <a:t>	</a:t>
            </a:r>
            <a:r>
              <a:rPr lang="fr-CH" sz="2000" b="1" dirty="0" smtClean="0"/>
              <a:t>L’ordonnance pénale	</a:t>
            </a:r>
            <a:endParaRPr lang="fr-CH" sz="2000" b="1" dirty="0"/>
          </a:p>
        </p:txBody>
      </p:sp>
      <p:sp>
        <p:nvSpPr>
          <p:cNvPr id="4" name="AutoShape 2" descr="Log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6" name="AutoShape 4" descr="Logo"/>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8" name="AutoShape 6" descr="Logo"/>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103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1599" y="463887"/>
            <a:ext cx="2040161" cy="516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Rectangle 9"/>
          <p:cNvSpPr/>
          <p:nvPr/>
        </p:nvSpPr>
        <p:spPr>
          <a:xfrm>
            <a:off x="467544" y="1844824"/>
            <a:ext cx="7488832" cy="3046988"/>
          </a:xfrm>
          <a:prstGeom prst="rect">
            <a:avLst/>
          </a:prstGeom>
        </p:spPr>
        <p:txBody>
          <a:bodyPr wrap="square">
            <a:spAutoFit/>
          </a:bodyPr>
          <a:lstStyle/>
          <a:p>
            <a:endParaRPr lang="fr-CH" sz="1600" b="1" dirty="0" smtClean="0"/>
          </a:p>
          <a:p>
            <a:r>
              <a:rPr lang="fr-CH" sz="1600" b="1" dirty="0" smtClean="0"/>
              <a:t>Art. 352a </a:t>
            </a:r>
            <a:r>
              <a:rPr lang="fr-CH" sz="1600" b="1" dirty="0" err="1" smtClean="0"/>
              <a:t>nCPP</a:t>
            </a:r>
            <a:endParaRPr lang="fr-CH" sz="1600" b="1" dirty="0"/>
          </a:p>
          <a:p>
            <a:r>
              <a:rPr lang="fr-FR" sz="1600" dirty="0"/>
              <a:t>Le ministère public entend le prévenu s’il est probable que l’ordonnance pénale </a:t>
            </a:r>
          </a:p>
          <a:p>
            <a:r>
              <a:rPr lang="fr-FR" sz="1600" dirty="0"/>
              <a:t>débouchera sur une peine privative de liberté à exécuter</a:t>
            </a:r>
            <a:r>
              <a:rPr lang="fr-FR" sz="1600" dirty="0" smtClean="0"/>
              <a:t>.</a:t>
            </a:r>
          </a:p>
          <a:p>
            <a:endParaRPr lang="fr-CH" sz="1600" dirty="0"/>
          </a:p>
          <a:p>
            <a:r>
              <a:rPr lang="fr-CH" sz="1600" b="1" dirty="0" smtClean="0"/>
              <a:t>Art. 353 </a:t>
            </a:r>
            <a:r>
              <a:rPr lang="fr-CH" sz="1600" b="1" dirty="0" err="1" smtClean="0"/>
              <a:t>nCPP</a:t>
            </a:r>
            <a:endParaRPr lang="fr-CH" sz="1600" b="1" dirty="0" smtClean="0"/>
          </a:p>
          <a:p>
            <a:r>
              <a:rPr lang="fr-CH" sz="1600" dirty="0" smtClean="0"/>
              <a:t>(…)</a:t>
            </a:r>
          </a:p>
          <a:p>
            <a:r>
              <a:rPr lang="fr-FR" sz="1600" baseline="30000" dirty="0" smtClean="0"/>
              <a:t>2</a:t>
            </a:r>
            <a:r>
              <a:rPr lang="fr-FR" sz="1600" dirty="0" smtClean="0"/>
              <a:t> Le </a:t>
            </a:r>
            <a:r>
              <a:rPr lang="fr-FR" sz="1600" dirty="0"/>
              <a:t>ministère public peut statuer sur </a:t>
            </a:r>
            <a:r>
              <a:rPr lang="fr-FR" sz="1600" dirty="0" smtClean="0"/>
              <a:t>les </a:t>
            </a:r>
            <a:r>
              <a:rPr lang="fr-FR" sz="1600" dirty="0"/>
              <a:t>prétentions civiles par </a:t>
            </a:r>
            <a:r>
              <a:rPr lang="fr-FR" sz="1600" dirty="0" smtClean="0"/>
              <a:t>ordonnance </a:t>
            </a:r>
            <a:r>
              <a:rPr lang="fr-FR" sz="1600" dirty="0"/>
              <a:t>pénale, dans la mesure où </a:t>
            </a:r>
            <a:r>
              <a:rPr lang="fr-FR" sz="1600" dirty="0" smtClean="0"/>
              <a:t>celles-ci </a:t>
            </a:r>
            <a:r>
              <a:rPr lang="fr-FR" sz="1600" dirty="0"/>
              <a:t>sont reconnues par le prévenu, </a:t>
            </a:r>
            <a:r>
              <a:rPr lang="fr-FR" sz="1600" dirty="0" smtClean="0"/>
              <a:t>ou:</a:t>
            </a:r>
          </a:p>
          <a:p>
            <a:pPr marL="342900" indent="-342900">
              <a:buAutoNum type="alphaLcPeriod"/>
            </a:pPr>
            <a:r>
              <a:rPr lang="fr-FR" sz="1600" dirty="0" smtClean="0"/>
              <a:t>lorsqu’aucune </a:t>
            </a:r>
            <a:r>
              <a:rPr lang="fr-FR" sz="1600" dirty="0"/>
              <a:t>administration </a:t>
            </a:r>
            <a:r>
              <a:rPr lang="fr-FR" sz="1600" dirty="0" smtClean="0"/>
              <a:t>supplémentaire </a:t>
            </a:r>
            <a:r>
              <a:rPr lang="fr-FR" sz="1600" dirty="0"/>
              <a:t>des preuves n’est </a:t>
            </a:r>
            <a:r>
              <a:rPr lang="fr-FR" sz="1600" dirty="0" smtClean="0"/>
              <a:t>nécessaire</a:t>
            </a:r>
            <a:r>
              <a:rPr lang="fr-FR" sz="1600" dirty="0"/>
              <a:t>, </a:t>
            </a:r>
            <a:r>
              <a:rPr lang="fr-FR" sz="1600" dirty="0" smtClean="0"/>
              <a:t>et </a:t>
            </a:r>
          </a:p>
          <a:p>
            <a:pPr marL="342900" indent="-342900">
              <a:buAutoNum type="alphaLcPeriod"/>
            </a:pPr>
            <a:r>
              <a:rPr lang="fr-FR" sz="1600" dirty="0" smtClean="0"/>
              <a:t>que </a:t>
            </a:r>
            <a:r>
              <a:rPr lang="fr-FR" sz="1600" dirty="0"/>
              <a:t>la valeur litigieuse n’excède </a:t>
            </a:r>
            <a:r>
              <a:rPr lang="fr-FR" sz="1600" dirty="0" smtClean="0"/>
              <a:t>pas </a:t>
            </a:r>
            <a:r>
              <a:rPr lang="fr-FR" sz="1600" dirty="0"/>
              <a:t>30 000 francs.</a:t>
            </a:r>
            <a:endParaRPr lang="fr-CH" sz="1600" dirty="0"/>
          </a:p>
          <a:p>
            <a:endParaRPr lang="fr-CH" sz="1600" dirty="0" smtClean="0"/>
          </a:p>
        </p:txBody>
      </p:sp>
    </p:spTree>
    <p:extLst>
      <p:ext uri="{BB962C8B-B14F-4D97-AF65-F5344CB8AC3E}">
        <p14:creationId xmlns:p14="http://schemas.microsoft.com/office/powerpoint/2010/main" val="7780844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descr="droit.jpg"/>
          <p:cNvPicPr>
            <a:picLocks noChangeAspect="1"/>
          </p:cNvPicPr>
          <p:nvPr/>
        </p:nvPicPr>
        <p:blipFill>
          <a:blip r:embed="rId2" cstate="print"/>
          <a:stretch>
            <a:fillRect/>
          </a:stretch>
        </p:blipFill>
        <p:spPr>
          <a:xfrm>
            <a:off x="0" y="5779008"/>
            <a:ext cx="9144000" cy="1078992"/>
          </a:xfrm>
          <a:prstGeom prst="rect">
            <a:avLst/>
          </a:prstGeom>
        </p:spPr>
      </p:pic>
      <p:sp>
        <p:nvSpPr>
          <p:cNvPr id="5" name="ZoneTexte 4"/>
          <p:cNvSpPr txBox="1"/>
          <p:nvPr/>
        </p:nvSpPr>
        <p:spPr>
          <a:xfrm>
            <a:off x="348280" y="5921694"/>
            <a:ext cx="5159824" cy="784830"/>
          </a:xfrm>
          <a:prstGeom prst="rect">
            <a:avLst/>
          </a:prstGeom>
          <a:noFill/>
        </p:spPr>
        <p:txBody>
          <a:bodyPr wrap="square" rtlCol="0">
            <a:spAutoFit/>
          </a:bodyPr>
          <a:lstStyle/>
          <a:p>
            <a:r>
              <a:rPr lang="fr-CH" sz="1500" dirty="0">
                <a:solidFill>
                  <a:schemeClr val="bg1"/>
                </a:solidFill>
                <a:latin typeface="Arial" pitchFamily="34" charset="0"/>
                <a:cs typeface="Arial" pitchFamily="34" charset="0"/>
              </a:rPr>
              <a:t>Prof. Yvan Jeanneret </a:t>
            </a:r>
          </a:p>
          <a:p>
            <a:r>
              <a:rPr lang="fr-CH" sz="1500" dirty="0" smtClean="0">
                <a:solidFill>
                  <a:schemeClr val="bg1"/>
                </a:solidFill>
                <a:latin typeface="Arial" pitchFamily="34" charset="0"/>
                <a:cs typeface="Arial" pitchFamily="34" charset="0"/>
              </a:rPr>
              <a:t>121</a:t>
            </a:r>
            <a:r>
              <a:rPr lang="fr-CH" sz="1500" baseline="30000" dirty="0" smtClean="0">
                <a:solidFill>
                  <a:schemeClr val="bg1"/>
                </a:solidFill>
                <a:latin typeface="Arial" pitchFamily="34" charset="0"/>
                <a:cs typeface="Arial" pitchFamily="34" charset="0"/>
              </a:rPr>
              <a:t>e</a:t>
            </a:r>
            <a:r>
              <a:rPr lang="fr-CH" sz="1500" dirty="0" smtClean="0">
                <a:solidFill>
                  <a:schemeClr val="bg1"/>
                </a:solidFill>
                <a:latin typeface="Arial" pitchFamily="34" charset="0"/>
                <a:cs typeface="Arial" pitchFamily="34" charset="0"/>
              </a:rPr>
              <a:t> Journée suisse des avocats</a:t>
            </a:r>
            <a:endParaRPr lang="fr-CH" sz="1500" dirty="0">
              <a:solidFill>
                <a:schemeClr val="bg1"/>
              </a:solidFill>
              <a:latin typeface="Arial" pitchFamily="34" charset="0"/>
              <a:cs typeface="Arial" pitchFamily="34" charset="0"/>
            </a:endParaRPr>
          </a:p>
          <a:p>
            <a:r>
              <a:rPr lang="fr-CH" sz="1500" dirty="0" smtClean="0">
                <a:solidFill>
                  <a:schemeClr val="bg1"/>
                </a:solidFill>
                <a:latin typeface="Arial" pitchFamily="34" charset="0"/>
                <a:cs typeface="Arial" pitchFamily="34" charset="0"/>
              </a:rPr>
              <a:t>17.06.2022</a:t>
            </a:r>
            <a:endParaRPr lang="fr-CH" sz="1500" dirty="0">
              <a:solidFill>
                <a:schemeClr val="bg1"/>
              </a:solidFill>
              <a:latin typeface="Arial" pitchFamily="34" charset="0"/>
              <a:cs typeface="Arial" pitchFamily="34" charset="0"/>
            </a:endParaRPr>
          </a:p>
        </p:txBody>
      </p:sp>
      <p:sp>
        <p:nvSpPr>
          <p:cNvPr id="2" name="ZoneTexte 1"/>
          <p:cNvSpPr txBox="1"/>
          <p:nvPr/>
        </p:nvSpPr>
        <p:spPr>
          <a:xfrm>
            <a:off x="539552" y="1340768"/>
            <a:ext cx="7560840" cy="400110"/>
          </a:xfrm>
          <a:prstGeom prst="rect">
            <a:avLst/>
          </a:prstGeom>
          <a:noFill/>
        </p:spPr>
        <p:txBody>
          <a:bodyPr wrap="square" rtlCol="0">
            <a:spAutoFit/>
          </a:bodyPr>
          <a:lstStyle/>
          <a:p>
            <a:r>
              <a:rPr lang="fr-CH" sz="2000" b="1" dirty="0"/>
              <a:t>7</a:t>
            </a:r>
            <a:r>
              <a:rPr lang="fr-CH" sz="2000" b="1" dirty="0" smtClean="0"/>
              <a:t>.</a:t>
            </a:r>
            <a:r>
              <a:rPr lang="fr-CH" sz="2000" b="1" dirty="0"/>
              <a:t>	</a:t>
            </a:r>
            <a:r>
              <a:rPr lang="fr-CH" sz="2000" b="1" dirty="0" smtClean="0"/>
              <a:t>L’ordonnance pénale	</a:t>
            </a:r>
            <a:endParaRPr lang="fr-CH" sz="2000" b="1" dirty="0"/>
          </a:p>
        </p:txBody>
      </p:sp>
      <p:sp>
        <p:nvSpPr>
          <p:cNvPr id="4" name="AutoShape 2" descr="Log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6" name="AutoShape 4" descr="Logo"/>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8" name="AutoShape 6" descr="Logo"/>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103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1599" y="463887"/>
            <a:ext cx="2040161" cy="516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Rectangle 9"/>
          <p:cNvSpPr/>
          <p:nvPr/>
        </p:nvSpPr>
        <p:spPr>
          <a:xfrm>
            <a:off x="467544" y="1844824"/>
            <a:ext cx="7488832" cy="2554545"/>
          </a:xfrm>
          <a:prstGeom prst="rect">
            <a:avLst/>
          </a:prstGeom>
        </p:spPr>
        <p:txBody>
          <a:bodyPr wrap="square">
            <a:spAutoFit/>
          </a:bodyPr>
          <a:lstStyle/>
          <a:p>
            <a:r>
              <a:rPr lang="fr-CH" sz="1600" b="1" dirty="0" smtClean="0"/>
              <a:t>ATF 139 IV 102; ATF 141 IV 231</a:t>
            </a:r>
          </a:p>
          <a:p>
            <a:endParaRPr lang="fr-CH" sz="1600" dirty="0" smtClean="0"/>
          </a:p>
          <a:p>
            <a:r>
              <a:rPr lang="fr-CH" sz="1600" b="1" dirty="0" smtClean="0"/>
              <a:t>Art. 354 </a:t>
            </a:r>
            <a:r>
              <a:rPr lang="fr-CH" sz="1600" b="1" dirty="0" err="1" smtClean="0"/>
              <a:t>nCPP</a:t>
            </a:r>
            <a:endParaRPr lang="fr-CH" sz="1600" b="1" dirty="0" smtClean="0"/>
          </a:p>
          <a:p>
            <a:r>
              <a:rPr lang="fr-FR" sz="1600" dirty="0"/>
              <a:t> Peuvent former opposition contre l’ordonnance pénale devant le ministère public, </a:t>
            </a:r>
          </a:p>
          <a:p>
            <a:r>
              <a:rPr lang="fr-FR" sz="1600" dirty="0"/>
              <a:t>par écrit et dans les dix jours</a:t>
            </a:r>
            <a:r>
              <a:rPr lang="fr-FR" sz="1600" dirty="0" smtClean="0"/>
              <a:t>:</a:t>
            </a:r>
          </a:p>
          <a:p>
            <a:r>
              <a:rPr lang="fr-CH" sz="1600" dirty="0" smtClean="0"/>
              <a:t>(…)</a:t>
            </a:r>
            <a:endParaRPr lang="fr-FR" sz="1600" dirty="0"/>
          </a:p>
          <a:p>
            <a:r>
              <a:rPr lang="fr-FR" sz="1600" dirty="0" err="1" smtClean="0"/>
              <a:t>a</a:t>
            </a:r>
            <a:r>
              <a:rPr lang="fr-FR" sz="1600" baseline="30000" dirty="0" err="1" smtClean="0"/>
              <a:t>bis</a:t>
            </a:r>
            <a:r>
              <a:rPr lang="fr-FR" sz="1600" dirty="0" smtClean="0"/>
              <a:t>       la </a:t>
            </a:r>
            <a:r>
              <a:rPr lang="fr-FR" sz="1600" dirty="0"/>
              <a:t>partie plaignante;</a:t>
            </a:r>
          </a:p>
          <a:p>
            <a:r>
              <a:rPr lang="fr-CH" sz="1600" dirty="0" smtClean="0"/>
              <a:t>(…)</a:t>
            </a:r>
            <a:endParaRPr lang="fr-FR" sz="1600" dirty="0" smtClean="0"/>
          </a:p>
          <a:p>
            <a:r>
              <a:rPr lang="fr-FR" sz="1600" baseline="30000" dirty="0" smtClean="0"/>
              <a:t>1bis</a:t>
            </a:r>
            <a:r>
              <a:rPr lang="fr-FR" sz="1600" dirty="0" smtClean="0"/>
              <a:t> </a:t>
            </a:r>
            <a:r>
              <a:rPr lang="fr-FR" sz="1600" dirty="0"/>
              <a:t>La partie plaignante ne peut pas former opposition contre la sanction prononcée </a:t>
            </a:r>
          </a:p>
          <a:p>
            <a:r>
              <a:rPr lang="fr-FR" sz="1600" dirty="0"/>
              <a:t>dans l’ordonnance pénale.</a:t>
            </a:r>
            <a:endParaRPr lang="fr-CH" sz="1600" dirty="0"/>
          </a:p>
        </p:txBody>
      </p:sp>
    </p:spTree>
    <p:extLst>
      <p:ext uri="{BB962C8B-B14F-4D97-AF65-F5344CB8AC3E}">
        <p14:creationId xmlns:p14="http://schemas.microsoft.com/office/powerpoint/2010/main" val="25269988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descr="droit.jpg"/>
          <p:cNvPicPr>
            <a:picLocks noChangeAspect="1"/>
          </p:cNvPicPr>
          <p:nvPr/>
        </p:nvPicPr>
        <p:blipFill>
          <a:blip r:embed="rId2" cstate="print"/>
          <a:stretch>
            <a:fillRect/>
          </a:stretch>
        </p:blipFill>
        <p:spPr>
          <a:xfrm>
            <a:off x="0" y="5779008"/>
            <a:ext cx="9144000" cy="1078992"/>
          </a:xfrm>
          <a:prstGeom prst="rect">
            <a:avLst/>
          </a:prstGeom>
        </p:spPr>
      </p:pic>
      <p:sp>
        <p:nvSpPr>
          <p:cNvPr id="5" name="ZoneTexte 4"/>
          <p:cNvSpPr txBox="1"/>
          <p:nvPr/>
        </p:nvSpPr>
        <p:spPr>
          <a:xfrm>
            <a:off x="348280" y="5921694"/>
            <a:ext cx="5159824" cy="784830"/>
          </a:xfrm>
          <a:prstGeom prst="rect">
            <a:avLst/>
          </a:prstGeom>
          <a:noFill/>
        </p:spPr>
        <p:txBody>
          <a:bodyPr wrap="square" rtlCol="0">
            <a:spAutoFit/>
          </a:bodyPr>
          <a:lstStyle/>
          <a:p>
            <a:r>
              <a:rPr lang="fr-CH" sz="1500" dirty="0">
                <a:solidFill>
                  <a:schemeClr val="bg1"/>
                </a:solidFill>
                <a:latin typeface="Arial" pitchFamily="34" charset="0"/>
                <a:cs typeface="Arial" pitchFamily="34" charset="0"/>
              </a:rPr>
              <a:t>Prof. Yvan Jeanneret </a:t>
            </a:r>
          </a:p>
          <a:p>
            <a:r>
              <a:rPr lang="fr-CH" sz="1500" dirty="0" smtClean="0">
                <a:solidFill>
                  <a:schemeClr val="bg1"/>
                </a:solidFill>
                <a:latin typeface="Arial" pitchFamily="34" charset="0"/>
                <a:cs typeface="Arial" pitchFamily="34" charset="0"/>
              </a:rPr>
              <a:t>121</a:t>
            </a:r>
            <a:r>
              <a:rPr lang="fr-CH" sz="1500" baseline="30000" dirty="0" smtClean="0">
                <a:solidFill>
                  <a:schemeClr val="bg1"/>
                </a:solidFill>
                <a:latin typeface="Arial" pitchFamily="34" charset="0"/>
                <a:cs typeface="Arial" pitchFamily="34" charset="0"/>
              </a:rPr>
              <a:t>e</a:t>
            </a:r>
            <a:r>
              <a:rPr lang="fr-CH" sz="1500" dirty="0" smtClean="0">
                <a:solidFill>
                  <a:schemeClr val="bg1"/>
                </a:solidFill>
                <a:latin typeface="Arial" pitchFamily="34" charset="0"/>
                <a:cs typeface="Arial" pitchFamily="34" charset="0"/>
              </a:rPr>
              <a:t> Journée suisse des avocats</a:t>
            </a:r>
            <a:endParaRPr lang="fr-CH" sz="1500" dirty="0">
              <a:solidFill>
                <a:schemeClr val="bg1"/>
              </a:solidFill>
              <a:latin typeface="Arial" pitchFamily="34" charset="0"/>
              <a:cs typeface="Arial" pitchFamily="34" charset="0"/>
            </a:endParaRPr>
          </a:p>
          <a:p>
            <a:r>
              <a:rPr lang="fr-CH" sz="1500" dirty="0" smtClean="0">
                <a:solidFill>
                  <a:schemeClr val="bg1"/>
                </a:solidFill>
                <a:latin typeface="Arial" pitchFamily="34" charset="0"/>
                <a:cs typeface="Arial" pitchFamily="34" charset="0"/>
              </a:rPr>
              <a:t>17.06.2022</a:t>
            </a:r>
            <a:endParaRPr lang="fr-CH" sz="1500" dirty="0">
              <a:solidFill>
                <a:schemeClr val="bg1"/>
              </a:solidFill>
              <a:latin typeface="Arial" pitchFamily="34" charset="0"/>
              <a:cs typeface="Arial" pitchFamily="34" charset="0"/>
            </a:endParaRPr>
          </a:p>
        </p:txBody>
      </p:sp>
      <p:sp>
        <p:nvSpPr>
          <p:cNvPr id="2" name="ZoneTexte 1"/>
          <p:cNvSpPr txBox="1"/>
          <p:nvPr/>
        </p:nvSpPr>
        <p:spPr>
          <a:xfrm>
            <a:off x="539552" y="1340768"/>
            <a:ext cx="7560840" cy="400110"/>
          </a:xfrm>
          <a:prstGeom prst="rect">
            <a:avLst/>
          </a:prstGeom>
          <a:noFill/>
        </p:spPr>
        <p:txBody>
          <a:bodyPr wrap="square" rtlCol="0">
            <a:spAutoFit/>
          </a:bodyPr>
          <a:lstStyle/>
          <a:p>
            <a:r>
              <a:rPr lang="fr-CH" sz="2000" b="1" dirty="0" smtClean="0"/>
              <a:t>8.</a:t>
            </a:r>
            <a:r>
              <a:rPr lang="fr-CH" sz="2000" b="1" dirty="0"/>
              <a:t>	</a:t>
            </a:r>
            <a:r>
              <a:rPr lang="fr-CH" sz="2000" b="1" dirty="0" smtClean="0"/>
              <a:t>Les recours	</a:t>
            </a:r>
            <a:endParaRPr lang="fr-CH" sz="2000" b="1" dirty="0"/>
          </a:p>
        </p:txBody>
      </p:sp>
      <p:sp>
        <p:nvSpPr>
          <p:cNvPr id="4" name="AutoShape 2" descr="Log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6" name="AutoShape 4" descr="Logo"/>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8" name="AutoShape 6" descr="Logo"/>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103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1599" y="463887"/>
            <a:ext cx="2040161" cy="516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Rectangle 9"/>
          <p:cNvSpPr/>
          <p:nvPr/>
        </p:nvSpPr>
        <p:spPr>
          <a:xfrm>
            <a:off x="467544" y="1700808"/>
            <a:ext cx="7488832" cy="4093428"/>
          </a:xfrm>
          <a:prstGeom prst="rect">
            <a:avLst/>
          </a:prstGeom>
        </p:spPr>
        <p:txBody>
          <a:bodyPr wrap="square">
            <a:spAutoFit/>
          </a:bodyPr>
          <a:lstStyle/>
          <a:p>
            <a:r>
              <a:rPr lang="fr-CH" sz="1600" b="1" dirty="0" smtClean="0"/>
              <a:t>Art. 135 CPP</a:t>
            </a:r>
          </a:p>
          <a:p>
            <a:r>
              <a:rPr lang="fr-CH" sz="1200" dirty="0" smtClean="0"/>
              <a:t>(…)</a:t>
            </a:r>
          </a:p>
          <a:p>
            <a:r>
              <a:rPr lang="fr-CH" sz="1600" baseline="30000" dirty="0" smtClean="0"/>
              <a:t>2 </a:t>
            </a:r>
            <a:r>
              <a:rPr lang="fr-FR" sz="1600" dirty="0"/>
              <a:t>Le ministère public ou le tribunal qui statue au fond fixent l’indemnité à la fin de la procédure.</a:t>
            </a:r>
            <a:endParaRPr lang="fr-CH" sz="1600" baseline="30000" dirty="0" smtClean="0"/>
          </a:p>
          <a:p>
            <a:r>
              <a:rPr lang="fr-CH" sz="1600" baseline="30000" dirty="0" smtClean="0"/>
              <a:t>3</a:t>
            </a:r>
            <a:r>
              <a:rPr lang="fr-CH" sz="1600" dirty="0" smtClean="0"/>
              <a:t> </a:t>
            </a:r>
            <a:r>
              <a:rPr lang="fr-FR" sz="1600" dirty="0" smtClean="0"/>
              <a:t> </a:t>
            </a:r>
            <a:r>
              <a:rPr lang="fr-FR" sz="1600" dirty="0"/>
              <a:t>Le défenseur d’office peut recourir:</a:t>
            </a:r>
          </a:p>
          <a:p>
            <a:pPr marL="342900" indent="-342900">
              <a:buAutoNum type="alphaLcPeriod"/>
            </a:pPr>
            <a:r>
              <a:rPr lang="fr-FR" sz="1600" dirty="0" smtClean="0"/>
              <a:t>devant </a:t>
            </a:r>
            <a:r>
              <a:rPr lang="fr-FR" sz="1600" dirty="0"/>
              <a:t>l’autorité de recours, contre la décision du ministère public et du tribunal de première instance fixant </a:t>
            </a:r>
            <a:r>
              <a:rPr lang="fr-FR" sz="1600" dirty="0" smtClean="0"/>
              <a:t>l’indemnité;</a:t>
            </a:r>
          </a:p>
          <a:p>
            <a:pPr marL="342900" indent="-342900">
              <a:buAutoNum type="alphaLcPeriod"/>
            </a:pPr>
            <a:r>
              <a:rPr lang="fr-FR" sz="1600" dirty="0" smtClean="0"/>
              <a:t>devant </a:t>
            </a:r>
            <a:r>
              <a:rPr lang="fr-FR" sz="1600" dirty="0"/>
              <a:t>le Tribunal pénal fédéral, contre la décision de l’autorité de recours ou de la juridiction d’appel du canton fixant l’indemnité.</a:t>
            </a:r>
            <a:endParaRPr lang="fr-CH" sz="1600" dirty="0"/>
          </a:p>
          <a:p>
            <a:endParaRPr lang="fr-CH" sz="800" dirty="0" smtClean="0"/>
          </a:p>
          <a:p>
            <a:r>
              <a:rPr lang="fr-CH" sz="1600" b="1" dirty="0" smtClean="0"/>
              <a:t>Art. 135 </a:t>
            </a:r>
            <a:r>
              <a:rPr lang="fr-CH" sz="1600" b="1" dirty="0" err="1" smtClean="0"/>
              <a:t>nCPP</a:t>
            </a:r>
            <a:endParaRPr lang="fr-CH" sz="1600" b="1" dirty="0"/>
          </a:p>
          <a:p>
            <a:r>
              <a:rPr lang="fr-CH" sz="1600" baseline="30000" dirty="0" smtClean="0"/>
              <a:t>2 </a:t>
            </a:r>
            <a:r>
              <a:rPr lang="fr-FR" sz="1600" dirty="0"/>
              <a:t>Le ministère public ou le tribunal qui statue au fond fixent l’indemnité à la fin de la procédure. Si le mandat d’office se prolonge sur une longue durée ou s’il n’est pas raisonnable d’attendre la fin de la procédure pour une autre raison, des </a:t>
            </a:r>
            <a:r>
              <a:rPr lang="fr-FR" sz="1600" u="sng" dirty="0"/>
              <a:t>avances</a:t>
            </a:r>
            <a:r>
              <a:rPr lang="fr-FR" sz="1600" dirty="0"/>
              <a:t> dont le montant est arrêté par la </a:t>
            </a:r>
            <a:r>
              <a:rPr lang="fr-FR" sz="1600" u="sng" dirty="0"/>
              <a:t>direction de la procédure </a:t>
            </a:r>
            <a:r>
              <a:rPr lang="fr-FR" sz="1600" dirty="0"/>
              <a:t>sont versées au défenseur </a:t>
            </a:r>
            <a:r>
              <a:rPr lang="fr-FR" sz="1600" dirty="0" smtClean="0"/>
              <a:t>d’office.</a:t>
            </a:r>
            <a:endParaRPr lang="fr-FR" sz="1600" baseline="30000" dirty="0" smtClean="0"/>
          </a:p>
          <a:p>
            <a:r>
              <a:rPr lang="fr-FR" sz="1600" baseline="30000" dirty="0" smtClean="0"/>
              <a:t>3</a:t>
            </a:r>
            <a:r>
              <a:rPr lang="fr-FR" sz="1600" dirty="0" smtClean="0"/>
              <a:t> Le </a:t>
            </a:r>
            <a:r>
              <a:rPr lang="fr-FR" sz="1600" dirty="0"/>
              <a:t>défenseur d’office peut contester la décision fixant l’indemnité en usant du </a:t>
            </a:r>
          </a:p>
          <a:p>
            <a:r>
              <a:rPr lang="fr-FR" sz="1600" u="sng" dirty="0"/>
              <a:t>moyen de droit autorisé pour attaquer la décision </a:t>
            </a:r>
            <a:r>
              <a:rPr lang="fr-FR" sz="1600" u="sng" dirty="0" smtClean="0"/>
              <a:t>finale</a:t>
            </a:r>
            <a:r>
              <a:rPr lang="fr-FR" sz="1600" dirty="0" smtClean="0"/>
              <a:t>.</a:t>
            </a:r>
            <a:endParaRPr lang="fr-CH" sz="1600" dirty="0" smtClean="0"/>
          </a:p>
        </p:txBody>
      </p:sp>
    </p:spTree>
    <p:extLst>
      <p:ext uri="{BB962C8B-B14F-4D97-AF65-F5344CB8AC3E}">
        <p14:creationId xmlns:p14="http://schemas.microsoft.com/office/powerpoint/2010/main" val="39448328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descr="droit.jpg"/>
          <p:cNvPicPr>
            <a:picLocks noChangeAspect="1"/>
          </p:cNvPicPr>
          <p:nvPr/>
        </p:nvPicPr>
        <p:blipFill>
          <a:blip r:embed="rId2" cstate="print"/>
          <a:stretch>
            <a:fillRect/>
          </a:stretch>
        </p:blipFill>
        <p:spPr>
          <a:xfrm>
            <a:off x="0" y="5779008"/>
            <a:ext cx="9144000" cy="1078992"/>
          </a:xfrm>
          <a:prstGeom prst="rect">
            <a:avLst/>
          </a:prstGeom>
        </p:spPr>
      </p:pic>
      <p:sp>
        <p:nvSpPr>
          <p:cNvPr id="5" name="ZoneTexte 4"/>
          <p:cNvSpPr txBox="1"/>
          <p:nvPr/>
        </p:nvSpPr>
        <p:spPr>
          <a:xfrm>
            <a:off x="348280" y="5921694"/>
            <a:ext cx="5159824" cy="784830"/>
          </a:xfrm>
          <a:prstGeom prst="rect">
            <a:avLst/>
          </a:prstGeom>
          <a:noFill/>
        </p:spPr>
        <p:txBody>
          <a:bodyPr wrap="square" rtlCol="0">
            <a:spAutoFit/>
          </a:bodyPr>
          <a:lstStyle/>
          <a:p>
            <a:r>
              <a:rPr lang="fr-CH" sz="1500" dirty="0">
                <a:solidFill>
                  <a:schemeClr val="bg1"/>
                </a:solidFill>
                <a:latin typeface="Arial" pitchFamily="34" charset="0"/>
                <a:cs typeface="Arial" pitchFamily="34" charset="0"/>
              </a:rPr>
              <a:t>Prof. Yvan Jeanneret </a:t>
            </a:r>
          </a:p>
          <a:p>
            <a:r>
              <a:rPr lang="fr-CH" sz="1500" dirty="0" smtClean="0">
                <a:solidFill>
                  <a:schemeClr val="bg1"/>
                </a:solidFill>
                <a:latin typeface="Arial" pitchFamily="34" charset="0"/>
                <a:cs typeface="Arial" pitchFamily="34" charset="0"/>
              </a:rPr>
              <a:t>121</a:t>
            </a:r>
            <a:r>
              <a:rPr lang="fr-CH" sz="1500" baseline="30000" dirty="0" smtClean="0">
                <a:solidFill>
                  <a:schemeClr val="bg1"/>
                </a:solidFill>
                <a:latin typeface="Arial" pitchFamily="34" charset="0"/>
                <a:cs typeface="Arial" pitchFamily="34" charset="0"/>
              </a:rPr>
              <a:t>e</a:t>
            </a:r>
            <a:r>
              <a:rPr lang="fr-CH" sz="1500" dirty="0" smtClean="0">
                <a:solidFill>
                  <a:schemeClr val="bg1"/>
                </a:solidFill>
                <a:latin typeface="Arial" pitchFamily="34" charset="0"/>
                <a:cs typeface="Arial" pitchFamily="34" charset="0"/>
              </a:rPr>
              <a:t> Journée suisse des avocats</a:t>
            </a:r>
            <a:endParaRPr lang="fr-CH" sz="1500" dirty="0">
              <a:solidFill>
                <a:schemeClr val="bg1"/>
              </a:solidFill>
              <a:latin typeface="Arial" pitchFamily="34" charset="0"/>
              <a:cs typeface="Arial" pitchFamily="34" charset="0"/>
            </a:endParaRPr>
          </a:p>
          <a:p>
            <a:r>
              <a:rPr lang="fr-CH" sz="1500" dirty="0" smtClean="0">
                <a:solidFill>
                  <a:schemeClr val="bg1"/>
                </a:solidFill>
                <a:latin typeface="Arial" pitchFamily="34" charset="0"/>
                <a:cs typeface="Arial" pitchFamily="34" charset="0"/>
              </a:rPr>
              <a:t>17.06.2022</a:t>
            </a:r>
            <a:endParaRPr lang="fr-CH" sz="1500" dirty="0">
              <a:solidFill>
                <a:schemeClr val="bg1"/>
              </a:solidFill>
              <a:latin typeface="Arial" pitchFamily="34" charset="0"/>
              <a:cs typeface="Arial" pitchFamily="34" charset="0"/>
            </a:endParaRPr>
          </a:p>
        </p:txBody>
      </p:sp>
      <p:sp>
        <p:nvSpPr>
          <p:cNvPr id="2" name="ZoneTexte 1"/>
          <p:cNvSpPr txBox="1"/>
          <p:nvPr/>
        </p:nvSpPr>
        <p:spPr>
          <a:xfrm>
            <a:off x="709277" y="1628800"/>
            <a:ext cx="7560840" cy="3477875"/>
          </a:xfrm>
          <a:prstGeom prst="rect">
            <a:avLst/>
          </a:prstGeom>
          <a:noFill/>
        </p:spPr>
        <p:txBody>
          <a:bodyPr wrap="square" rtlCol="0">
            <a:spAutoFit/>
          </a:bodyPr>
          <a:lstStyle/>
          <a:p>
            <a:r>
              <a:rPr lang="fr-CH" sz="2000" b="1" dirty="0" smtClean="0"/>
              <a:t>Plan de l’exposé</a:t>
            </a:r>
          </a:p>
          <a:p>
            <a:endParaRPr lang="fr-CH" sz="2000" b="1" dirty="0" smtClean="0"/>
          </a:p>
          <a:p>
            <a:pPr marL="342900" indent="-342900">
              <a:buFont typeface="+mj-lt"/>
              <a:buAutoNum type="arabicPeriod"/>
            </a:pPr>
            <a:r>
              <a:rPr lang="fr-CH" sz="2000" b="1" dirty="0" smtClean="0"/>
              <a:t>Brève présentation de la réforme</a:t>
            </a:r>
          </a:p>
          <a:p>
            <a:pPr marL="342900" indent="-342900">
              <a:buFont typeface="+mj-lt"/>
              <a:buAutoNum type="arabicPeriod"/>
            </a:pPr>
            <a:r>
              <a:rPr lang="fr-CH" sz="2000" b="1" dirty="0" smtClean="0"/>
              <a:t>Un toilettage (imparfait)</a:t>
            </a:r>
          </a:p>
          <a:p>
            <a:pPr marL="342900" indent="-342900">
              <a:buFont typeface="+mj-lt"/>
              <a:buAutoNum type="arabicPeriod"/>
            </a:pPr>
            <a:r>
              <a:rPr lang="fr-CH" sz="2000" b="1" dirty="0" smtClean="0"/>
              <a:t>L’enregistrement des audiences</a:t>
            </a:r>
          </a:p>
          <a:p>
            <a:pPr marL="342900" indent="-342900">
              <a:buFont typeface="+mj-lt"/>
              <a:buAutoNum type="arabicPeriod"/>
            </a:pPr>
            <a:r>
              <a:rPr lang="fr-CH" sz="2000" b="1" dirty="0" smtClean="0"/>
              <a:t>Les conclusions civiles</a:t>
            </a:r>
          </a:p>
          <a:p>
            <a:pPr marL="342900" indent="-342900">
              <a:buFont typeface="+mj-lt"/>
              <a:buAutoNum type="arabicPeriod"/>
            </a:pPr>
            <a:r>
              <a:rPr lang="fr-CH" sz="2000" b="1" dirty="0" smtClean="0"/>
              <a:t>Les scellés</a:t>
            </a:r>
          </a:p>
          <a:p>
            <a:pPr marL="342900" indent="-342900">
              <a:buFont typeface="+mj-lt"/>
              <a:buAutoNum type="arabicPeriod"/>
            </a:pPr>
            <a:r>
              <a:rPr lang="fr-CH" sz="2000" b="1" dirty="0" smtClean="0"/>
              <a:t>L’examen de la personne</a:t>
            </a:r>
          </a:p>
          <a:p>
            <a:pPr marL="342900" indent="-342900">
              <a:buFont typeface="+mj-lt"/>
              <a:buAutoNum type="arabicPeriod"/>
            </a:pPr>
            <a:r>
              <a:rPr lang="fr-CH" sz="2000" b="1" dirty="0" smtClean="0"/>
              <a:t>L’ordonnance pénale</a:t>
            </a:r>
          </a:p>
          <a:p>
            <a:pPr marL="342900" indent="-342900">
              <a:buFont typeface="+mj-lt"/>
              <a:buAutoNum type="arabicPeriod"/>
            </a:pPr>
            <a:r>
              <a:rPr lang="fr-CH" sz="2000" b="1" dirty="0" smtClean="0"/>
              <a:t>Les recours</a:t>
            </a:r>
          </a:p>
          <a:p>
            <a:pPr marL="342900" indent="-342900">
              <a:buFont typeface="+mj-lt"/>
              <a:buAutoNum type="arabicPeriod"/>
            </a:pPr>
            <a:r>
              <a:rPr lang="fr-CH" sz="2000" b="1" dirty="0" smtClean="0"/>
              <a:t>Les indemnités/frais de procédure</a:t>
            </a:r>
            <a:endParaRPr lang="fr-CH" sz="2000" b="1" dirty="0"/>
          </a:p>
        </p:txBody>
      </p:sp>
      <p:sp>
        <p:nvSpPr>
          <p:cNvPr id="4" name="AutoShape 2" descr="Log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6" name="AutoShape 4" descr="Logo"/>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8" name="AutoShape 6" descr="Logo"/>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103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1599" y="463887"/>
            <a:ext cx="2040161" cy="516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097946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descr="droit.jpg"/>
          <p:cNvPicPr>
            <a:picLocks noChangeAspect="1"/>
          </p:cNvPicPr>
          <p:nvPr/>
        </p:nvPicPr>
        <p:blipFill>
          <a:blip r:embed="rId2" cstate="print"/>
          <a:stretch>
            <a:fillRect/>
          </a:stretch>
        </p:blipFill>
        <p:spPr>
          <a:xfrm>
            <a:off x="0" y="5779008"/>
            <a:ext cx="9144000" cy="1078992"/>
          </a:xfrm>
          <a:prstGeom prst="rect">
            <a:avLst/>
          </a:prstGeom>
        </p:spPr>
      </p:pic>
      <p:sp>
        <p:nvSpPr>
          <p:cNvPr id="5" name="ZoneTexte 4"/>
          <p:cNvSpPr txBox="1"/>
          <p:nvPr/>
        </p:nvSpPr>
        <p:spPr>
          <a:xfrm>
            <a:off x="348280" y="5921694"/>
            <a:ext cx="5159824" cy="784830"/>
          </a:xfrm>
          <a:prstGeom prst="rect">
            <a:avLst/>
          </a:prstGeom>
          <a:noFill/>
        </p:spPr>
        <p:txBody>
          <a:bodyPr wrap="square" rtlCol="0">
            <a:spAutoFit/>
          </a:bodyPr>
          <a:lstStyle/>
          <a:p>
            <a:r>
              <a:rPr lang="fr-CH" sz="1500" dirty="0">
                <a:solidFill>
                  <a:schemeClr val="bg1"/>
                </a:solidFill>
                <a:latin typeface="Arial" pitchFamily="34" charset="0"/>
                <a:cs typeface="Arial" pitchFamily="34" charset="0"/>
              </a:rPr>
              <a:t>Prof. Yvan Jeanneret </a:t>
            </a:r>
          </a:p>
          <a:p>
            <a:r>
              <a:rPr lang="fr-CH" sz="1500" dirty="0" smtClean="0">
                <a:solidFill>
                  <a:schemeClr val="bg1"/>
                </a:solidFill>
                <a:latin typeface="Arial" pitchFamily="34" charset="0"/>
                <a:cs typeface="Arial" pitchFamily="34" charset="0"/>
              </a:rPr>
              <a:t>121</a:t>
            </a:r>
            <a:r>
              <a:rPr lang="fr-CH" sz="1500" baseline="30000" dirty="0" smtClean="0">
                <a:solidFill>
                  <a:schemeClr val="bg1"/>
                </a:solidFill>
                <a:latin typeface="Arial" pitchFamily="34" charset="0"/>
                <a:cs typeface="Arial" pitchFamily="34" charset="0"/>
              </a:rPr>
              <a:t>e</a:t>
            </a:r>
            <a:r>
              <a:rPr lang="fr-CH" sz="1500" dirty="0" smtClean="0">
                <a:solidFill>
                  <a:schemeClr val="bg1"/>
                </a:solidFill>
                <a:latin typeface="Arial" pitchFamily="34" charset="0"/>
                <a:cs typeface="Arial" pitchFamily="34" charset="0"/>
              </a:rPr>
              <a:t> Journée suisse des avocats</a:t>
            </a:r>
            <a:endParaRPr lang="fr-CH" sz="1500" dirty="0">
              <a:solidFill>
                <a:schemeClr val="bg1"/>
              </a:solidFill>
              <a:latin typeface="Arial" pitchFamily="34" charset="0"/>
              <a:cs typeface="Arial" pitchFamily="34" charset="0"/>
            </a:endParaRPr>
          </a:p>
          <a:p>
            <a:r>
              <a:rPr lang="fr-CH" sz="1500" dirty="0" smtClean="0">
                <a:solidFill>
                  <a:schemeClr val="bg1"/>
                </a:solidFill>
                <a:latin typeface="Arial" pitchFamily="34" charset="0"/>
                <a:cs typeface="Arial" pitchFamily="34" charset="0"/>
              </a:rPr>
              <a:t>17.06.2022</a:t>
            </a:r>
            <a:endParaRPr lang="fr-CH" sz="1500" dirty="0">
              <a:solidFill>
                <a:schemeClr val="bg1"/>
              </a:solidFill>
              <a:latin typeface="Arial" pitchFamily="34" charset="0"/>
              <a:cs typeface="Arial" pitchFamily="34" charset="0"/>
            </a:endParaRPr>
          </a:p>
        </p:txBody>
      </p:sp>
      <p:sp>
        <p:nvSpPr>
          <p:cNvPr id="2" name="ZoneTexte 1"/>
          <p:cNvSpPr txBox="1"/>
          <p:nvPr/>
        </p:nvSpPr>
        <p:spPr>
          <a:xfrm>
            <a:off x="539552" y="1340768"/>
            <a:ext cx="7560840" cy="400110"/>
          </a:xfrm>
          <a:prstGeom prst="rect">
            <a:avLst/>
          </a:prstGeom>
          <a:noFill/>
        </p:spPr>
        <p:txBody>
          <a:bodyPr wrap="square" rtlCol="0">
            <a:spAutoFit/>
          </a:bodyPr>
          <a:lstStyle/>
          <a:p>
            <a:r>
              <a:rPr lang="fr-CH" sz="2000" b="1" dirty="0" smtClean="0"/>
              <a:t>8.</a:t>
            </a:r>
            <a:r>
              <a:rPr lang="fr-CH" sz="2000" b="1" dirty="0"/>
              <a:t>	</a:t>
            </a:r>
            <a:r>
              <a:rPr lang="fr-CH" sz="2000" b="1" dirty="0" smtClean="0"/>
              <a:t>Les recours	</a:t>
            </a:r>
            <a:endParaRPr lang="fr-CH" sz="2000" b="1" dirty="0"/>
          </a:p>
        </p:txBody>
      </p:sp>
      <p:sp>
        <p:nvSpPr>
          <p:cNvPr id="4" name="AutoShape 2" descr="Log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6" name="AutoShape 4" descr="Logo"/>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8" name="AutoShape 6" descr="Logo"/>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103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1599" y="463887"/>
            <a:ext cx="2040161" cy="516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Rectangle 9"/>
          <p:cNvSpPr/>
          <p:nvPr/>
        </p:nvSpPr>
        <p:spPr>
          <a:xfrm>
            <a:off x="467544" y="1700808"/>
            <a:ext cx="7488832" cy="3785652"/>
          </a:xfrm>
          <a:prstGeom prst="rect">
            <a:avLst/>
          </a:prstGeom>
        </p:spPr>
        <p:txBody>
          <a:bodyPr wrap="square">
            <a:spAutoFit/>
          </a:bodyPr>
          <a:lstStyle/>
          <a:p>
            <a:r>
              <a:rPr lang="fr-CH" sz="1600" b="1" dirty="0" smtClean="0"/>
              <a:t>Art. </a:t>
            </a:r>
            <a:r>
              <a:rPr lang="fr-CH" sz="1600" b="1" dirty="0" smtClean="0"/>
              <a:t>333</a:t>
            </a:r>
            <a:r>
              <a:rPr lang="fr-CH" sz="1600" b="1" dirty="0" smtClean="0"/>
              <a:t> CPP</a:t>
            </a:r>
          </a:p>
          <a:p>
            <a:r>
              <a:rPr lang="fr-FR" sz="1600" baseline="30000" dirty="0"/>
              <a:t>1</a:t>
            </a:r>
            <a:r>
              <a:rPr lang="fr-FR" sz="1600" dirty="0"/>
              <a:t> Le recours est recevable:</a:t>
            </a:r>
          </a:p>
          <a:p>
            <a:pPr marL="342900" indent="-342900">
              <a:buAutoNum type="alphaLcPeriod"/>
            </a:pPr>
            <a:r>
              <a:rPr lang="fr-FR" sz="1600" dirty="0" smtClean="0"/>
              <a:t>(…)</a:t>
            </a:r>
          </a:p>
          <a:p>
            <a:pPr marL="342900" indent="-342900">
              <a:buAutoNum type="alphaLcPeriod"/>
            </a:pPr>
            <a:r>
              <a:rPr lang="fr-FR" sz="1600" dirty="0" smtClean="0"/>
              <a:t>(…)</a:t>
            </a:r>
          </a:p>
          <a:p>
            <a:pPr marL="342900" indent="-342900">
              <a:buAutoNum type="alphaLcPeriod"/>
            </a:pPr>
            <a:r>
              <a:rPr lang="fr-FR" sz="1600" dirty="0" smtClean="0"/>
              <a:t>contre </a:t>
            </a:r>
            <a:r>
              <a:rPr lang="fr-FR" sz="1600" dirty="0"/>
              <a:t>les décisions du tribunal des mesures de contrainte, </a:t>
            </a:r>
            <a:r>
              <a:rPr lang="fr-FR" sz="1600" u="sng" dirty="0"/>
              <a:t>dans les cas prévus par le présent code</a:t>
            </a:r>
            <a:r>
              <a:rPr lang="fr-FR" sz="1600" dirty="0" smtClean="0"/>
              <a:t>.</a:t>
            </a:r>
          </a:p>
          <a:p>
            <a:pPr marL="342900" indent="-342900">
              <a:buAutoNum type="alphaLcPeriod"/>
            </a:pPr>
            <a:endParaRPr lang="fr-CH" sz="1600" dirty="0"/>
          </a:p>
          <a:p>
            <a:r>
              <a:rPr lang="fr-CH" sz="1600" b="1" dirty="0" smtClean="0"/>
              <a:t>Art. 393 P-CPP</a:t>
            </a:r>
          </a:p>
          <a:p>
            <a:r>
              <a:rPr lang="fr-FR" sz="1600" baseline="30000" dirty="0"/>
              <a:t>1</a:t>
            </a:r>
            <a:r>
              <a:rPr lang="fr-FR" sz="1600" dirty="0"/>
              <a:t> Le recours est recevable:</a:t>
            </a:r>
          </a:p>
          <a:p>
            <a:pPr marL="342900" indent="-342900">
              <a:buAutoNum type="alphaLcPeriod"/>
            </a:pPr>
            <a:r>
              <a:rPr lang="fr-FR" sz="1600" dirty="0"/>
              <a:t>(…)</a:t>
            </a:r>
          </a:p>
          <a:p>
            <a:pPr marL="342900" indent="-342900">
              <a:buAutoNum type="alphaLcPeriod"/>
            </a:pPr>
            <a:r>
              <a:rPr lang="fr-FR" sz="1600" dirty="0"/>
              <a:t>(…)</a:t>
            </a:r>
          </a:p>
          <a:p>
            <a:pPr marL="342900" indent="-342900">
              <a:buAutoNum type="alphaLcPeriod"/>
            </a:pPr>
            <a:r>
              <a:rPr lang="fr-FR" sz="1600" dirty="0" smtClean="0"/>
              <a:t>contre </a:t>
            </a:r>
            <a:r>
              <a:rPr lang="fr-FR" sz="1600" dirty="0"/>
              <a:t>les décisions du tribunal des mesures de </a:t>
            </a:r>
            <a:r>
              <a:rPr lang="fr-FR" sz="1600" dirty="0" smtClean="0"/>
              <a:t>contrainte.</a:t>
            </a:r>
            <a:endParaRPr lang="fr-CH" sz="1600" dirty="0" smtClean="0"/>
          </a:p>
          <a:p>
            <a:endParaRPr lang="fr-CH" sz="1600" dirty="0"/>
          </a:p>
          <a:p>
            <a:endParaRPr lang="fr-CH" sz="1400" dirty="0"/>
          </a:p>
          <a:p>
            <a:pPr marL="342900" indent="-342900">
              <a:buAutoNum type="alphaLcPeriod"/>
            </a:pPr>
            <a:endParaRPr lang="fr-CH" sz="1600" dirty="0" smtClean="0"/>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05185" y="3847100"/>
            <a:ext cx="1475234" cy="14752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ZoneTexte 2"/>
          <p:cNvSpPr txBox="1"/>
          <p:nvPr/>
        </p:nvSpPr>
        <p:spPr>
          <a:xfrm>
            <a:off x="6304744" y="3717032"/>
            <a:ext cx="1722378" cy="369332"/>
          </a:xfrm>
          <a:prstGeom prst="rect">
            <a:avLst/>
          </a:prstGeom>
          <a:noFill/>
        </p:spPr>
        <p:txBody>
          <a:bodyPr wrap="square" rtlCol="0">
            <a:spAutoFit/>
          </a:bodyPr>
          <a:lstStyle/>
          <a:p>
            <a:r>
              <a:rPr lang="fr-CH" b="1" dirty="0" smtClean="0"/>
              <a:t>CN                  CE</a:t>
            </a:r>
            <a:endParaRPr lang="fr-FR" b="1" dirty="0"/>
          </a:p>
        </p:txBody>
      </p:sp>
    </p:spTree>
    <p:extLst>
      <p:ext uri="{BB962C8B-B14F-4D97-AF65-F5344CB8AC3E}">
        <p14:creationId xmlns:p14="http://schemas.microsoft.com/office/powerpoint/2010/main" val="2511377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descr="droit.jpg"/>
          <p:cNvPicPr>
            <a:picLocks noChangeAspect="1"/>
          </p:cNvPicPr>
          <p:nvPr/>
        </p:nvPicPr>
        <p:blipFill>
          <a:blip r:embed="rId2" cstate="print"/>
          <a:stretch>
            <a:fillRect/>
          </a:stretch>
        </p:blipFill>
        <p:spPr>
          <a:xfrm>
            <a:off x="0" y="5779008"/>
            <a:ext cx="9144000" cy="1078992"/>
          </a:xfrm>
          <a:prstGeom prst="rect">
            <a:avLst/>
          </a:prstGeom>
        </p:spPr>
      </p:pic>
      <p:sp>
        <p:nvSpPr>
          <p:cNvPr id="5" name="ZoneTexte 4"/>
          <p:cNvSpPr txBox="1"/>
          <p:nvPr/>
        </p:nvSpPr>
        <p:spPr>
          <a:xfrm>
            <a:off x="348280" y="5921694"/>
            <a:ext cx="5159824" cy="784830"/>
          </a:xfrm>
          <a:prstGeom prst="rect">
            <a:avLst/>
          </a:prstGeom>
          <a:noFill/>
        </p:spPr>
        <p:txBody>
          <a:bodyPr wrap="square" rtlCol="0">
            <a:spAutoFit/>
          </a:bodyPr>
          <a:lstStyle/>
          <a:p>
            <a:r>
              <a:rPr lang="fr-CH" sz="1500" dirty="0">
                <a:solidFill>
                  <a:schemeClr val="bg1"/>
                </a:solidFill>
                <a:latin typeface="Arial" pitchFamily="34" charset="0"/>
                <a:cs typeface="Arial" pitchFamily="34" charset="0"/>
              </a:rPr>
              <a:t>Prof. Yvan Jeanneret </a:t>
            </a:r>
          </a:p>
          <a:p>
            <a:r>
              <a:rPr lang="fr-CH" sz="1500" dirty="0" smtClean="0">
                <a:solidFill>
                  <a:schemeClr val="bg1"/>
                </a:solidFill>
                <a:latin typeface="Arial" pitchFamily="34" charset="0"/>
                <a:cs typeface="Arial" pitchFamily="34" charset="0"/>
              </a:rPr>
              <a:t>121</a:t>
            </a:r>
            <a:r>
              <a:rPr lang="fr-CH" sz="1500" baseline="30000" dirty="0" smtClean="0">
                <a:solidFill>
                  <a:schemeClr val="bg1"/>
                </a:solidFill>
                <a:latin typeface="Arial" pitchFamily="34" charset="0"/>
                <a:cs typeface="Arial" pitchFamily="34" charset="0"/>
              </a:rPr>
              <a:t>e</a:t>
            </a:r>
            <a:r>
              <a:rPr lang="fr-CH" sz="1500" dirty="0" smtClean="0">
                <a:solidFill>
                  <a:schemeClr val="bg1"/>
                </a:solidFill>
                <a:latin typeface="Arial" pitchFamily="34" charset="0"/>
                <a:cs typeface="Arial" pitchFamily="34" charset="0"/>
              </a:rPr>
              <a:t> Journée suisse des avocats</a:t>
            </a:r>
            <a:endParaRPr lang="fr-CH" sz="1500" dirty="0">
              <a:solidFill>
                <a:schemeClr val="bg1"/>
              </a:solidFill>
              <a:latin typeface="Arial" pitchFamily="34" charset="0"/>
              <a:cs typeface="Arial" pitchFamily="34" charset="0"/>
            </a:endParaRPr>
          </a:p>
          <a:p>
            <a:r>
              <a:rPr lang="fr-CH" sz="1500" dirty="0" smtClean="0">
                <a:solidFill>
                  <a:schemeClr val="bg1"/>
                </a:solidFill>
                <a:latin typeface="Arial" pitchFamily="34" charset="0"/>
                <a:cs typeface="Arial" pitchFamily="34" charset="0"/>
              </a:rPr>
              <a:t>17.06.2022</a:t>
            </a:r>
            <a:endParaRPr lang="fr-CH" sz="1500" dirty="0">
              <a:solidFill>
                <a:schemeClr val="bg1"/>
              </a:solidFill>
              <a:latin typeface="Arial" pitchFamily="34" charset="0"/>
              <a:cs typeface="Arial" pitchFamily="34" charset="0"/>
            </a:endParaRPr>
          </a:p>
        </p:txBody>
      </p:sp>
      <p:sp>
        <p:nvSpPr>
          <p:cNvPr id="2" name="ZoneTexte 1"/>
          <p:cNvSpPr txBox="1"/>
          <p:nvPr/>
        </p:nvSpPr>
        <p:spPr>
          <a:xfrm>
            <a:off x="539552" y="1340768"/>
            <a:ext cx="7560840" cy="400110"/>
          </a:xfrm>
          <a:prstGeom prst="rect">
            <a:avLst/>
          </a:prstGeom>
          <a:noFill/>
        </p:spPr>
        <p:txBody>
          <a:bodyPr wrap="square" rtlCol="0">
            <a:spAutoFit/>
          </a:bodyPr>
          <a:lstStyle/>
          <a:p>
            <a:r>
              <a:rPr lang="fr-CH" sz="2000" b="1" dirty="0" smtClean="0"/>
              <a:t>8.</a:t>
            </a:r>
            <a:r>
              <a:rPr lang="fr-CH" sz="2000" b="1" dirty="0"/>
              <a:t>	</a:t>
            </a:r>
            <a:r>
              <a:rPr lang="fr-CH" sz="2000" b="1" dirty="0" smtClean="0"/>
              <a:t>Les recours	</a:t>
            </a:r>
            <a:endParaRPr lang="fr-CH" sz="2000" b="1" dirty="0"/>
          </a:p>
        </p:txBody>
      </p:sp>
      <p:sp>
        <p:nvSpPr>
          <p:cNvPr id="4" name="AutoShape 2" descr="Log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6" name="AutoShape 4" descr="Logo"/>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8" name="AutoShape 6" descr="Logo"/>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103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1599" y="463887"/>
            <a:ext cx="2040161" cy="516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Rectangle 9"/>
          <p:cNvSpPr/>
          <p:nvPr/>
        </p:nvSpPr>
        <p:spPr>
          <a:xfrm>
            <a:off x="467544" y="1700808"/>
            <a:ext cx="7488832" cy="3262432"/>
          </a:xfrm>
          <a:prstGeom prst="rect">
            <a:avLst/>
          </a:prstGeom>
        </p:spPr>
        <p:txBody>
          <a:bodyPr wrap="square">
            <a:spAutoFit/>
          </a:bodyPr>
          <a:lstStyle/>
          <a:p>
            <a:r>
              <a:rPr lang="fr-CH" sz="1600" b="1" dirty="0" smtClean="0"/>
              <a:t>ATF 141 IV 396, ATF 143 IV 151</a:t>
            </a:r>
          </a:p>
          <a:p>
            <a:endParaRPr lang="fr-CH" sz="1600" b="1" dirty="0"/>
          </a:p>
          <a:p>
            <a:r>
              <a:rPr lang="fr-CH" sz="1600" b="1" dirty="0" smtClean="0"/>
              <a:t>Art. </a:t>
            </a:r>
            <a:r>
              <a:rPr lang="fr-CH" sz="1600" b="1" dirty="0" smtClean="0"/>
              <a:t>398</a:t>
            </a:r>
            <a:r>
              <a:rPr lang="fr-CH" sz="1600" b="1" dirty="0" smtClean="0"/>
              <a:t> CPP</a:t>
            </a:r>
          </a:p>
          <a:p>
            <a:r>
              <a:rPr lang="fr-FR" sz="1600" baseline="30000" dirty="0"/>
              <a:t>1</a:t>
            </a:r>
            <a:r>
              <a:rPr lang="fr-FR" sz="1600" dirty="0"/>
              <a:t> </a:t>
            </a:r>
            <a:r>
              <a:rPr lang="fr-FR" sz="1600" dirty="0" smtClean="0"/>
              <a:t>L’appel </a:t>
            </a:r>
            <a:r>
              <a:rPr lang="fr-FR" sz="1600" dirty="0"/>
              <a:t>est recevable contre les jugements des tribunaux de première instance qui ont clos tout ou partie de la procédure</a:t>
            </a:r>
            <a:r>
              <a:rPr lang="fr-FR" sz="1600" dirty="0" smtClean="0"/>
              <a:t>.</a:t>
            </a:r>
          </a:p>
          <a:p>
            <a:endParaRPr lang="fr-CH" sz="1600" dirty="0" smtClean="0"/>
          </a:p>
          <a:p>
            <a:endParaRPr lang="fr-CH" sz="1600" dirty="0"/>
          </a:p>
          <a:p>
            <a:r>
              <a:rPr lang="fr-CH" sz="1600" b="1" dirty="0" smtClean="0"/>
              <a:t>Art. 398 </a:t>
            </a:r>
            <a:r>
              <a:rPr lang="fr-CH" sz="1600" b="1" dirty="0" err="1" smtClean="0"/>
              <a:t>nCPP</a:t>
            </a:r>
            <a:endParaRPr lang="fr-CH" sz="1600" b="1" dirty="0" smtClean="0"/>
          </a:p>
          <a:p>
            <a:r>
              <a:rPr lang="fr-FR" sz="1600" baseline="30000" dirty="0" smtClean="0"/>
              <a:t>1</a:t>
            </a:r>
            <a:r>
              <a:rPr lang="fr-FR" sz="1600" dirty="0" smtClean="0"/>
              <a:t> </a:t>
            </a:r>
            <a:r>
              <a:rPr lang="fr-FR" sz="1600" dirty="0"/>
              <a:t>L’appel est recevable contre les jugements des tribunaux de première instance qui </a:t>
            </a:r>
          </a:p>
          <a:p>
            <a:r>
              <a:rPr lang="fr-FR" sz="1600" dirty="0"/>
              <a:t>ont clos tout ou partie de la procédure, contre les </a:t>
            </a:r>
            <a:r>
              <a:rPr lang="fr-FR" sz="1600" u="sng" dirty="0"/>
              <a:t>décisions judiciaires ultérieures </a:t>
            </a:r>
          </a:p>
          <a:p>
            <a:r>
              <a:rPr lang="fr-FR" sz="1600" u="sng" dirty="0"/>
              <a:t>indépendantes et contre les décisions de confiscation </a:t>
            </a:r>
            <a:r>
              <a:rPr lang="fr-FR" sz="1600" u="sng" dirty="0" smtClean="0"/>
              <a:t>indépendantes</a:t>
            </a:r>
            <a:r>
              <a:rPr lang="fr-FR" sz="1600" dirty="0" smtClean="0"/>
              <a:t>.</a:t>
            </a:r>
            <a:endParaRPr lang="fr-CH" sz="1600" dirty="0"/>
          </a:p>
          <a:p>
            <a:endParaRPr lang="fr-CH" sz="1400" dirty="0"/>
          </a:p>
          <a:p>
            <a:pPr marL="342900" indent="-342900">
              <a:buAutoNum type="alphaLcPeriod"/>
            </a:pPr>
            <a:endParaRPr lang="fr-CH" sz="1600" dirty="0" smtClean="0"/>
          </a:p>
        </p:txBody>
      </p:sp>
    </p:spTree>
    <p:extLst>
      <p:ext uri="{BB962C8B-B14F-4D97-AF65-F5344CB8AC3E}">
        <p14:creationId xmlns:p14="http://schemas.microsoft.com/office/powerpoint/2010/main" val="35374185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descr="droit.jpg"/>
          <p:cNvPicPr>
            <a:picLocks noChangeAspect="1"/>
          </p:cNvPicPr>
          <p:nvPr/>
        </p:nvPicPr>
        <p:blipFill>
          <a:blip r:embed="rId2" cstate="print"/>
          <a:stretch>
            <a:fillRect/>
          </a:stretch>
        </p:blipFill>
        <p:spPr>
          <a:xfrm>
            <a:off x="0" y="5779008"/>
            <a:ext cx="9144000" cy="1078992"/>
          </a:xfrm>
          <a:prstGeom prst="rect">
            <a:avLst/>
          </a:prstGeom>
        </p:spPr>
      </p:pic>
      <p:sp>
        <p:nvSpPr>
          <p:cNvPr id="5" name="ZoneTexte 4"/>
          <p:cNvSpPr txBox="1"/>
          <p:nvPr/>
        </p:nvSpPr>
        <p:spPr>
          <a:xfrm>
            <a:off x="348280" y="5921694"/>
            <a:ext cx="5159824" cy="784830"/>
          </a:xfrm>
          <a:prstGeom prst="rect">
            <a:avLst/>
          </a:prstGeom>
          <a:noFill/>
        </p:spPr>
        <p:txBody>
          <a:bodyPr wrap="square" rtlCol="0">
            <a:spAutoFit/>
          </a:bodyPr>
          <a:lstStyle/>
          <a:p>
            <a:r>
              <a:rPr lang="fr-CH" sz="1500" dirty="0">
                <a:solidFill>
                  <a:schemeClr val="bg1"/>
                </a:solidFill>
                <a:latin typeface="Arial" pitchFamily="34" charset="0"/>
                <a:cs typeface="Arial" pitchFamily="34" charset="0"/>
              </a:rPr>
              <a:t>Prof. Yvan Jeanneret </a:t>
            </a:r>
          </a:p>
          <a:p>
            <a:r>
              <a:rPr lang="fr-CH" sz="1500" dirty="0" smtClean="0">
                <a:solidFill>
                  <a:schemeClr val="bg1"/>
                </a:solidFill>
                <a:latin typeface="Arial" pitchFamily="34" charset="0"/>
                <a:cs typeface="Arial" pitchFamily="34" charset="0"/>
              </a:rPr>
              <a:t>121</a:t>
            </a:r>
            <a:r>
              <a:rPr lang="fr-CH" sz="1500" baseline="30000" dirty="0" smtClean="0">
                <a:solidFill>
                  <a:schemeClr val="bg1"/>
                </a:solidFill>
                <a:latin typeface="Arial" pitchFamily="34" charset="0"/>
                <a:cs typeface="Arial" pitchFamily="34" charset="0"/>
              </a:rPr>
              <a:t>e</a:t>
            </a:r>
            <a:r>
              <a:rPr lang="fr-CH" sz="1500" dirty="0" smtClean="0">
                <a:solidFill>
                  <a:schemeClr val="bg1"/>
                </a:solidFill>
                <a:latin typeface="Arial" pitchFamily="34" charset="0"/>
                <a:cs typeface="Arial" pitchFamily="34" charset="0"/>
              </a:rPr>
              <a:t> Journée suisse des avocats</a:t>
            </a:r>
            <a:endParaRPr lang="fr-CH" sz="1500" dirty="0">
              <a:solidFill>
                <a:schemeClr val="bg1"/>
              </a:solidFill>
              <a:latin typeface="Arial" pitchFamily="34" charset="0"/>
              <a:cs typeface="Arial" pitchFamily="34" charset="0"/>
            </a:endParaRPr>
          </a:p>
          <a:p>
            <a:r>
              <a:rPr lang="fr-CH" sz="1500" dirty="0" smtClean="0">
                <a:solidFill>
                  <a:schemeClr val="bg1"/>
                </a:solidFill>
                <a:latin typeface="Arial" pitchFamily="34" charset="0"/>
                <a:cs typeface="Arial" pitchFamily="34" charset="0"/>
              </a:rPr>
              <a:t>17.06.2022</a:t>
            </a:r>
            <a:endParaRPr lang="fr-CH" sz="1500" dirty="0">
              <a:solidFill>
                <a:schemeClr val="bg1"/>
              </a:solidFill>
              <a:latin typeface="Arial" pitchFamily="34" charset="0"/>
              <a:cs typeface="Arial" pitchFamily="34" charset="0"/>
            </a:endParaRPr>
          </a:p>
        </p:txBody>
      </p:sp>
      <p:sp>
        <p:nvSpPr>
          <p:cNvPr id="2" name="ZoneTexte 1"/>
          <p:cNvSpPr txBox="1"/>
          <p:nvPr/>
        </p:nvSpPr>
        <p:spPr>
          <a:xfrm>
            <a:off x="539552" y="1340768"/>
            <a:ext cx="7560840" cy="400110"/>
          </a:xfrm>
          <a:prstGeom prst="rect">
            <a:avLst/>
          </a:prstGeom>
          <a:noFill/>
        </p:spPr>
        <p:txBody>
          <a:bodyPr wrap="square" rtlCol="0">
            <a:spAutoFit/>
          </a:bodyPr>
          <a:lstStyle/>
          <a:p>
            <a:r>
              <a:rPr lang="fr-CH" sz="2000" b="1" dirty="0" smtClean="0"/>
              <a:t>8.</a:t>
            </a:r>
            <a:r>
              <a:rPr lang="fr-CH" sz="2000" b="1" dirty="0"/>
              <a:t>	</a:t>
            </a:r>
            <a:r>
              <a:rPr lang="fr-CH" sz="2000" b="1" dirty="0" smtClean="0"/>
              <a:t>Les indemnités/frais de procédure	</a:t>
            </a:r>
            <a:endParaRPr lang="fr-CH" sz="2000" b="1" dirty="0"/>
          </a:p>
        </p:txBody>
      </p:sp>
      <p:sp>
        <p:nvSpPr>
          <p:cNvPr id="4" name="AutoShape 2" descr="Log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6" name="AutoShape 4" descr="Logo"/>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8" name="AutoShape 6" descr="Logo"/>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103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1599" y="463887"/>
            <a:ext cx="2040161" cy="516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Rectangle 9"/>
          <p:cNvSpPr/>
          <p:nvPr/>
        </p:nvSpPr>
        <p:spPr>
          <a:xfrm>
            <a:off x="467544" y="1700808"/>
            <a:ext cx="7488832" cy="3539430"/>
          </a:xfrm>
          <a:prstGeom prst="rect">
            <a:avLst/>
          </a:prstGeom>
        </p:spPr>
        <p:txBody>
          <a:bodyPr wrap="square">
            <a:spAutoFit/>
          </a:bodyPr>
          <a:lstStyle/>
          <a:p>
            <a:r>
              <a:rPr lang="fr-CH" sz="1600" b="1" dirty="0" smtClean="0"/>
              <a:t>Art. 429 </a:t>
            </a:r>
            <a:r>
              <a:rPr lang="fr-CH" sz="1600" b="1" dirty="0" err="1" smtClean="0"/>
              <a:t>nCPP</a:t>
            </a:r>
            <a:endParaRPr lang="fr-CH" sz="1600" b="1" dirty="0" smtClean="0"/>
          </a:p>
          <a:p>
            <a:r>
              <a:rPr lang="fr-CH" sz="1600" baseline="30000" dirty="0" smtClean="0"/>
              <a:t>1</a:t>
            </a:r>
            <a:r>
              <a:rPr lang="fr-CH" sz="1600" dirty="0" smtClean="0"/>
              <a:t> </a:t>
            </a:r>
            <a:r>
              <a:rPr lang="fr-FR" sz="1600" dirty="0"/>
              <a:t>Si le prévenu est acquitté totalement ou en partie ou s’il bénéficie d’une ordon­nance de classement, il a droit à:</a:t>
            </a:r>
          </a:p>
          <a:p>
            <a:pPr marL="342900" indent="-342900">
              <a:buAutoNum type="alphaLcPeriod"/>
            </a:pPr>
            <a:r>
              <a:rPr lang="fr-FR" sz="1600" dirty="0" smtClean="0"/>
              <a:t>une indemnité </a:t>
            </a:r>
            <a:r>
              <a:rPr lang="fr-FR" sz="1600" u="sng" dirty="0" smtClean="0"/>
              <a:t>fixée conformément au tarif des avocats</a:t>
            </a:r>
            <a:r>
              <a:rPr lang="fr-FR" sz="1600" dirty="0" smtClean="0"/>
              <a:t>,  </a:t>
            </a:r>
            <a:r>
              <a:rPr lang="fr-FR" sz="1600" dirty="0"/>
              <a:t>pour les dépenses occasionnées par l’exercice raisonnable de s</a:t>
            </a:r>
            <a:r>
              <a:rPr lang="fr-FR" sz="1600" dirty="0" smtClean="0"/>
              <a:t>es </a:t>
            </a:r>
            <a:r>
              <a:rPr lang="fr-FR" sz="1600" dirty="0"/>
              <a:t>droits de </a:t>
            </a:r>
            <a:r>
              <a:rPr lang="fr-FR" sz="1600" dirty="0" smtClean="0"/>
              <a:t>procédure. </a:t>
            </a:r>
            <a:r>
              <a:rPr lang="fr-FR" sz="1600" u="sng" dirty="0" smtClean="0"/>
              <a:t>Les tarifs des avocats n’opèrent aucune distinction entre l’indemnité allouée et les honoraires dus en cas de défense privée</a:t>
            </a:r>
            <a:r>
              <a:rPr lang="fr-FR" sz="1600" dirty="0" smtClean="0"/>
              <a:t>;</a:t>
            </a:r>
          </a:p>
          <a:p>
            <a:pPr marL="342900" indent="-342900">
              <a:buAutoNum type="alphaLcPeriod"/>
            </a:pPr>
            <a:r>
              <a:rPr lang="fr-CH" sz="1600" dirty="0" smtClean="0"/>
              <a:t>(…)</a:t>
            </a:r>
          </a:p>
          <a:p>
            <a:r>
              <a:rPr lang="fr-CH" sz="1600" baseline="30000" dirty="0" smtClean="0"/>
              <a:t>3</a:t>
            </a:r>
            <a:r>
              <a:rPr lang="fr-CH" sz="1600" dirty="0" smtClean="0"/>
              <a:t> Lorsque le prévenu a chargé un défenseur privé de sa défense, celui-ci a un </a:t>
            </a:r>
            <a:r>
              <a:rPr lang="fr-CH" sz="1600" u="sng" dirty="0" smtClean="0"/>
              <a:t>droit exclusif à l’indemnité</a:t>
            </a:r>
            <a:r>
              <a:rPr lang="fr-CH" sz="1600" dirty="0" smtClean="0"/>
              <a:t> prévue à l’al. 1, let. a, sous réserve de règlement de compte avec son client. Le </a:t>
            </a:r>
            <a:r>
              <a:rPr lang="fr-CH" sz="1600" u="sng" dirty="0" smtClean="0"/>
              <a:t>défenseur peut contester la décision </a:t>
            </a:r>
            <a:r>
              <a:rPr lang="fr-CH" sz="1600" dirty="0" smtClean="0"/>
              <a:t>fixant l’indemnité en usant des coirs de droit autorisées pour attaquer la décision finale.</a:t>
            </a:r>
            <a:endParaRPr lang="fr-CH" sz="1600" dirty="0"/>
          </a:p>
          <a:p>
            <a:endParaRPr lang="fr-CH" sz="1600" dirty="0" smtClean="0"/>
          </a:p>
          <a:p>
            <a:endParaRPr lang="fr-FR" sz="1600" dirty="0" smtClean="0"/>
          </a:p>
        </p:txBody>
      </p:sp>
    </p:spTree>
    <p:extLst>
      <p:ext uri="{BB962C8B-B14F-4D97-AF65-F5344CB8AC3E}">
        <p14:creationId xmlns:p14="http://schemas.microsoft.com/office/powerpoint/2010/main" val="9212754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descr="droit.jpg"/>
          <p:cNvPicPr>
            <a:picLocks noChangeAspect="1"/>
          </p:cNvPicPr>
          <p:nvPr/>
        </p:nvPicPr>
        <p:blipFill>
          <a:blip r:embed="rId2" cstate="print"/>
          <a:stretch>
            <a:fillRect/>
          </a:stretch>
        </p:blipFill>
        <p:spPr>
          <a:xfrm>
            <a:off x="0" y="5779008"/>
            <a:ext cx="9144000" cy="1078992"/>
          </a:xfrm>
          <a:prstGeom prst="rect">
            <a:avLst/>
          </a:prstGeom>
        </p:spPr>
      </p:pic>
      <p:sp>
        <p:nvSpPr>
          <p:cNvPr id="5" name="ZoneTexte 4"/>
          <p:cNvSpPr txBox="1"/>
          <p:nvPr/>
        </p:nvSpPr>
        <p:spPr>
          <a:xfrm>
            <a:off x="348280" y="5921694"/>
            <a:ext cx="5159824" cy="784830"/>
          </a:xfrm>
          <a:prstGeom prst="rect">
            <a:avLst/>
          </a:prstGeom>
          <a:noFill/>
        </p:spPr>
        <p:txBody>
          <a:bodyPr wrap="square" rtlCol="0">
            <a:spAutoFit/>
          </a:bodyPr>
          <a:lstStyle/>
          <a:p>
            <a:r>
              <a:rPr lang="fr-CH" sz="1500" dirty="0">
                <a:solidFill>
                  <a:schemeClr val="bg1"/>
                </a:solidFill>
                <a:latin typeface="Arial" pitchFamily="34" charset="0"/>
                <a:cs typeface="Arial" pitchFamily="34" charset="0"/>
              </a:rPr>
              <a:t>Prof. Yvan Jeanneret </a:t>
            </a:r>
          </a:p>
          <a:p>
            <a:r>
              <a:rPr lang="fr-CH" sz="1500" dirty="0" smtClean="0">
                <a:solidFill>
                  <a:schemeClr val="bg1"/>
                </a:solidFill>
                <a:latin typeface="Arial" pitchFamily="34" charset="0"/>
                <a:cs typeface="Arial" pitchFamily="34" charset="0"/>
              </a:rPr>
              <a:t>121</a:t>
            </a:r>
            <a:r>
              <a:rPr lang="fr-CH" sz="1500" baseline="30000" dirty="0" smtClean="0">
                <a:solidFill>
                  <a:schemeClr val="bg1"/>
                </a:solidFill>
                <a:latin typeface="Arial" pitchFamily="34" charset="0"/>
                <a:cs typeface="Arial" pitchFamily="34" charset="0"/>
              </a:rPr>
              <a:t>e</a:t>
            </a:r>
            <a:r>
              <a:rPr lang="fr-CH" sz="1500" dirty="0" smtClean="0">
                <a:solidFill>
                  <a:schemeClr val="bg1"/>
                </a:solidFill>
                <a:latin typeface="Arial" pitchFamily="34" charset="0"/>
                <a:cs typeface="Arial" pitchFamily="34" charset="0"/>
              </a:rPr>
              <a:t> Journée suisse des avocats</a:t>
            </a:r>
            <a:endParaRPr lang="fr-CH" sz="1500" dirty="0">
              <a:solidFill>
                <a:schemeClr val="bg1"/>
              </a:solidFill>
              <a:latin typeface="Arial" pitchFamily="34" charset="0"/>
              <a:cs typeface="Arial" pitchFamily="34" charset="0"/>
            </a:endParaRPr>
          </a:p>
          <a:p>
            <a:r>
              <a:rPr lang="fr-CH" sz="1500" dirty="0" smtClean="0">
                <a:solidFill>
                  <a:schemeClr val="bg1"/>
                </a:solidFill>
                <a:latin typeface="Arial" pitchFamily="34" charset="0"/>
                <a:cs typeface="Arial" pitchFamily="34" charset="0"/>
              </a:rPr>
              <a:t>17.06.2022</a:t>
            </a:r>
            <a:endParaRPr lang="fr-CH" sz="1500" dirty="0">
              <a:solidFill>
                <a:schemeClr val="bg1"/>
              </a:solidFill>
              <a:latin typeface="Arial" pitchFamily="34" charset="0"/>
              <a:cs typeface="Arial" pitchFamily="34" charset="0"/>
            </a:endParaRPr>
          </a:p>
        </p:txBody>
      </p:sp>
      <p:sp>
        <p:nvSpPr>
          <p:cNvPr id="2" name="ZoneTexte 1"/>
          <p:cNvSpPr txBox="1"/>
          <p:nvPr/>
        </p:nvSpPr>
        <p:spPr>
          <a:xfrm>
            <a:off x="539552" y="1340768"/>
            <a:ext cx="7560840" cy="400110"/>
          </a:xfrm>
          <a:prstGeom prst="rect">
            <a:avLst/>
          </a:prstGeom>
          <a:noFill/>
        </p:spPr>
        <p:txBody>
          <a:bodyPr wrap="square" rtlCol="0">
            <a:spAutoFit/>
          </a:bodyPr>
          <a:lstStyle/>
          <a:p>
            <a:r>
              <a:rPr lang="fr-CH" sz="2000" b="1" dirty="0" smtClean="0"/>
              <a:t>8.</a:t>
            </a:r>
            <a:r>
              <a:rPr lang="fr-CH" sz="2000" b="1" dirty="0"/>
              <a:t>	</a:t>
            </a:r>
            <a:r>
              <a:rPr lang="fr-CH" sz="2000" b="1" dirty="0" smtClean="0"/>
              <a:t>Les indemnités/frais de procédure	</a:t>
            </a:r>
            <a:endParaRPr lang="fr-CH" sz="2000" b="1" dirty="0"/>
          </a:p>
        </p:txBody>
      </p:sp>
      <p:sp>
        <p:nvSpPr>
          <p:cNvPr id="4" name="AutoShape 2" descr="Log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6" name="AutoShape 4" descr="Logo"/>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8" name="AutoShape 6" descr="Logo"/>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103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1599" y="463887"/>
            <a:ext cx="2040161" cy="516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Rectangle 9"/>
          <p:cNvSpPr/>
          <p:nvPr/>
        </p:nvSpPr>
        <p:spPr>
          <a:xfrm>
            <a:off x="467544" y="1700808"/>
            <a:ext cx="7488832" cy="4278094"/>
          </a:xfrm>
          <a:prstGeom prst="rect">
            <a:avLst/>
          </a:prstGeom>
        </p:spPr>
        <p:txBody>
          <a:bodyPr wrap="square">
            <a:spAutoFit/>
          </a:bodyPr>
          <a:lstStyle/>
          <a:p>
            <a:r>
              <a:rPr lang="fr-CH" sz="1600" b="1" dirty="0" smtClean="0"/>
              <a:t>ATF 147 IV 47</a:t>
            </a:r>
          </a:p>
          <a:p>
            <a:endParaRPr lang="fr-CH" sz="1600" b="1" dirty="0"/>
          </a:p>
          <a:p>
            <a:r>
              <a:rPr lang="fr-CH" sz="1600" b="1" dirty="0" smtClean="0"/>
              <a:t>Art. 432 CPP</a:t>
            </a:r>
          </a:p>
          <a:p>
            <a:r>
              <a:rPr lang="fr-CH" sz="1600" dirty="0" smtClean="0"/>
              <a:t>(…)</a:t>
            </a:r>
            <a:endParaRPr lang="fr-FR" sz="1600" dirty="0" smtClean="0"/>
          </a:p>
          <a:p>
            <a:r>
              <a:rPr lang="fr-FR" sz="1600" baseline="30000" dirty="0" smtClean="0"/>
              <a:t>2</a:t>
            </a:r>
            <a:r>
              <a:rPr lang="fr-FR" sz="1600" dirty="0" smtClean="0"/>
              <a:t> Lorsque </a:t>
            </a:r>
            <a:r>
              <a:rPr lang="fr-FR" sz="1600" dirty="0"/>
              <a:t>le prévenu obtient gain de cause sur la question de sa culpabilité et que l’infraction est </a:t>
            </a:r>
            <a:r>
              <a:rPr lang="fr-FR" sz="1600" u="sng" dirty="0"/>
              <a:t>poursuivie sur plainte</a:t>
            </a:r>
            <a:r>
              <a:rPr lang="fr-FR" sz="1600" dirty="0"/>
              <a:t>, la </a:t>
            </a:r>
            <a:r>
              <a:rPr lang="fr-FR" sz="1600" u="sng" dirty="0"/>
              <a:t>partie plaignante </a:t>
            </a:r>
            <a:r>
              <a:rPr lang="fr-FR" sz="1600" dirty="0"/>
              <a:t>ou le </a:t>
            </a:r>
            <a:r>
              <a:rPr lang="fr-FR" sz="1600" u="sng" dirty="0"/>
              <a:t>plaignant</a:t>
            </a:r>
            <a:r>
              <a:rPr lang="fr-FR" sz="1600" dirty="0"/>
              <a:t> qui, ayant agi de manière téméraire ou par négligence grave, a entravé le bon déroulement de la procédure ou a rendu celle-ci plus difficile peut être tenu d’indemniser le prévenu pour les dépenses occasionnées par l’exercice raisonnable de ses droits de procé­dure</a:t>
            </a:r>
            <a:r>
              <a:rPr lang="fr-FR" sz="1600" dirty="0" smtClean="0"/>
              <a:t>.</a:t>
            </a:r>
          </a:p>
          <a:p>
            <a:endParaRPr lang="fr-CH" sz="1600" dirty="0" smtClean="0"/>
          </a:p>
          <a:p>
            <a:r>
              <a:rPr lang="fr-CH" sz="1600" b="1" dirty="0" smtClean="0"/>
              <a:t>Art. 432 </a:t>
            </a:r>
            <a:r>
              <a:rPr lang="fr-CH" sz="1600" b="1" dirty="0" err="1" smtClean="0"/>
              <a:t>nCPP</a:t>
            </a:r>
            <a:endParaRPr lang="fr-CH" sz="1600" b="1" dirty="0"/>
          </a:p>
          <a:p>
            <a:r>
              <a:rPr lang="fr-FR" sz="1600" baseline="30000" dirty="0" smtClean="0"/>
              <a:t>2</a:t>
            </a:r>
            <a:r>
              <a:rPr lang="fr-FR" sz="1600" dirty="0"/>
              <a:t> Lorsque le prévenu obtient gain de cause sur la question de sa culpabilité et que l’infraction est poursuivie sur plainte, le </a:t>
            </a:r>
            <a:r>
              <a:rPr lang="fr-FR" sz="1600" u="sng" dirty="0"/>
              <a:t>plaignant</a:t>
            </a:r>
            <a:r>
              <a:rPr lang="fr-FR" sz="1600" dirty="0"/>
              <a:t> qui, ayant agi de manière </a:t>
            </a:r>
            <a:r>
              <a:rPr lang="fr-FR" sz="1600" dirty="0" smtClean="0"/>
              <a:t>téméraire </a:t>
            </a:r>
            <a:r>
              <a:rPr lang="fr-FR" sz="1600" dirty="0"/>
              <a:t>ou par négligence grave, a entravé le bon déroulement de la procédure ou a rendu celle-ci plus difficile, peut être tenu d’indemniser le prévenu pour les dépenses occasionnées par l’exercice raisonnable de ses droits de </a:t>
            </a:r>
            <a:r>
              <a:rPr lang="fr-FR" sz="1600" dirty="0" smtClean="0"/>
              <a:t>procédure.</a:t>
            </a:r>
            <a:endParaRPr lang="fr-CH" sz="1600" dirty="0" smtClean="0"/>
          </a:p>
          <a:p>
            <a:endParaRPr lang="fr-CH" sz="1600" dirty="0" smtClean="0"/>
          </a:p>
        </p:txBody>
      </p:sp>
    </p:spTree>
    <p:extLst>
      <p:ext uri="{BB962C8B-B14F-4D97-AF65-F5344CB8AC3E}">
        <p14:creationId xmlns:p14="http://schemas.microsoft.com/office/powerpoint/2010/main" val="25107224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descr="droit.jpg"/>
          <p:cNvPicPr>
            <a:picLocks noChangeAspect="1"/>
          </p:cNvPicPr>
          <p:nvPr/>
        </p:nvPicPr>
        <p:blipFill>
          <a:blip r:embed="rId2" cstate="print"/>
          <a:stretch>
            <a:fillRect/>
          </a:stretch>
        </p:blipFill>
        <p:spPr>
          <a:xfrm>
            <a:off x="0" y="5779008"/>
            <a:ext cx="9144000" cy="1078992"/>
          </a:xfrm>
          <a:prstGeom prst="rect">
            <a:avLst/>
          </a:prstGeom>
        </p:spPr>
      </p:pic>
      <p:sp>
        <p:nvSpPr>
          <p:cNvPr id="5" name="ZoneTexte 4"/>
          <p:cNvSpPr txBox="1"/>
          <p:nvPr/>
        </p:nvSpPr>
        <p:spPr>
          <a:xfrm>
            <a:off x="348280" y="5921694"/>
            <a:ext cx="5159824" cy="784830"/>
          </a:xfrm>
          <a:prstGeom prst="rect">
            <a:avLst/>
          </a:prstGeom>
          <a:noFill/>
        </p:spPr>
        <p:txBody>
          <a:bodyPr wrap="square" rtlCol="0">
            <a:spAutoFit/>
          </a:bodyPr>
          <a:lstStyle/>
          <a:p>
            <a:r>
              <a:rPr lang="fr-CH" sz="1500" dirty="0">
                <a:solidFill>
                  <a:schemeClr val="bg1"/>
                </a:solidFill>
                <a:latin typeface="Arial" pitchFamily="34" charset="0"/>
                <a:cs typeface="Arial" pitchFamily="34" charset="0"/>
              </a:rPr>
              <a:t>Prof. Yvan Jeanneret </a:t>
            </a:r>
          </a:p>
          <a:p>
            <a:r>
              <a:rPr lang="fr-CH" sz="1500" dirty="0" smtClean="0">
                <a:solidFill>
                  <a:schemeClr val="bg1"/>
                </a:solidFill>
                <a:latin typeface="Arial" pitchFamily="34" charset="0"/>
                <a:cs typeface="Arial" pitchFamily="34" charset="0"/>
              </a:rPr>
              <a:t>121</a:t>
            </a:r>
            <a:r>
              <a:rPr lang="fr-CH" sz="1500" baseline="30000" dirty="0" smtClean="0">
                <a:solidFill>
                  <a:schemeClr val="bg1"/>
                </a:solidFill>
                <a:latin typeface="Arial" pitchFamily="34" charset="0"/>
                <a:cs typeface="Arial" pitchFamily="34" charset="0"/>
              </a:rPr>
              <a:t>e</a:t>
            </a:r>
            <a:r>
              <a:rPr lang="fr-CH" sz="1500" dirty="0" smtClean="0">
                <a:solidFill>
                  <a:schemeClr val="bg1"/>
                </a:solidFill>
                <a:latin typeface="Arial" pitchFamily="34" charset="0"/>
                <a:cs typeface="Arial" pitchFamily="34" charset="0"/>
              </a:rPr>
              <a:t> Journée suisse des avocats</a:t>
            </a:r>
            <a:endParaRPr lang="fr-CH" sz="1500" dirty="0">
              <a:solidFill>
                <a:schemeClr val="bg1"/>
              </a:solidFill>
              <a:latin typeface="Arial" pitchFamily="34" charset="0"/>
              <a:cs typeface="Arial" pitchFamily="34" charset="0"/>
            </a:endParaRPr>
          </a:p>
          <a:p>
            <a:r>
              <a:rPr lang="fr-CH" sz="1500" dirty="0" smtClean="0">
                <a:solidFill>
                  <a:schemeClr val="bg1"/>
                </a:solidFill>
                <a:latin typeface="Arial" pitchFamily="34" charset="0"/>
                <a:cs typeface="Arial" pitchFamily="34" charset="0"/>
              </a:rPr>
              <a:t>17.06.2022</a:t>
            </a:r>
            <a:endParaRPr lang="fr-CH" sz="1500" dirty="0">
              <a:solidFill>
                <a:schemeClr val="bg1"/>
              </a:solidFill>
              <a:latin typeface="Arial" pitchFamily="34" charset="0"/>
              <a:cs typeface="Arial" pitchFamily="34" charset="0"/>
            </a:endParaRPr>
          </a:p>
        </p:txBody>
      </p:sp>
      <p:sp>
        <p:nvSpPr>
          <p:cNvPr id="2" name="ZoneTexte 1"/>
          <p:cNvSpPr txBox="1"/>
          <p:nvPr/>
        </p:nvSpPr>
        <p:spPr>
          <a:xfrm>
            <a:off x="539552" y="1340768"/>
            <a:ext cx="7560840" cy="400110"/>
          </a:xfrm>
          <a:prstGeom prst="rect">
            <a:avLst/>
          </a:prstGeom>
          <a:noFill/>
        </p:spPr>
        <p:txBody>
          <a:bodyPr wrap="square" rtlCol="0">
            <a:spAutoFit/>
          </a:bodyPr>
          <a:lstStyle/>
          <a:p>
            <a:r>
              <a:rPr lang="fr-CH" sz="2000" b="1" dirty="0" smtClean="0"/>
              <a:t>8.</a:t>
            </a:r>
            <a:r>
              <a:rPr lang="fr-CH" sz="2000" b="1" dirty="0"/>
              <a:t>	</a:t>
            </a:r>
            <a:r>
              <a:rPr lang="fr-CH" sz="2000" b="1" dirty="0" smtClean="0"/>
              <a:t>Les indemnités/frais de procédure	</a:t>
            </a:r>
            <a:endParaRPr lang="fr-CH" sz="2000" b="1" dirty="0"/>
          </a:p>
        </p:txBody>
      </p:sp>
      <p:sp>
        <p:nvSpPr>
          <p:cNvPr id="4" name="AutoShape 2" descr="Log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6" name="AutoShape 4" descr="Logo"/>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8" name="AutoShape 6" descr="Logo"/>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103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1599" y="463887"/>
            <a:ext cx="2040161" cy="516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Rectangle 9"/>
          <p:cNvSpPr/>
          <p:nvPr/>
        </p:nvSpPr>
        <p:spPr>
          <a:xfrm>
            <a:off x="467544" y="1700808"/>
            <a:ext cx="7488832" cy="4031873"/>
          </a:xfrm>
          <a:prstGeom prst="rect">
            <a:avLst/>
          </a:prstGeom>
        </p:spPr>
        <p:txBody>
          <a:bodyPr wrap="square">
            <a:spAutoFit/>
          </a:bodyPr>
          <a:lstStyle/>
          <a:p>
            <a:r>
              <a:rPr lang="fr-CH" sz="1600" b="1" dirty="0" smtClean="0"/>
              <a:t>ATF 139 IV 243; ATF 143 IV 293</a:t>
            </a:r>
            <a:endParaRPr lang="fr-CH" sz="1600" b="1" dirty="0" smtClean="0"/>
          </a:p>
          <a:p>
            <a:endParaRPr lang="fr-CH" sz="1600" b="1" dirty="0"/>
          </a:p>
          <a:p>
            <a:r>
              <a:rPr lang="fr-CH" sz="1600" b="1" dirty="0" smtClean="0"/>
              <a:t>Art. 442 CPP</a:t>
            </a:r>
          </a:p>
          <a:p>
            <a:r>
              <a:rPr lang="fr-CH" sz="1600" dirty="0" smtClean="0"/>
              <a:t>(…)</a:t>
            </a:r>
            <a:endParaRPr lang="fr-FR" sz="1600" dirty="0" smtClean="0"/>
          </a:p>
          <a:p>
            <a:r>
              <a:rPr lang="fr-FR" sz="1600" baseline="30000" dirty="0" smtClean="0"/>
              <a:t>4</a:t>
            </a:r>
            <a:r>
              <a:rPr lang="fr-FR" sz="1600" dirty="0" smtClean="0"/>
              <a:t> Les </a:t>
            </a:r>
            <a:r>
              <a:rPr lang="fr-FR" sz="1600" dirty="0"/>
              <a:t>autorités pénales peuvent compenser les créances portant sur des frais de procédure avec les indemnités accordées à la partie débitrice dans la même procé­dure pénale et avec des valeurs séquestrées.</a:t>
            </a:r>
            <a:endParaRPr lang="fr-CH" sz="1600" dirty="0"/>
          </a:p>
          <a:p>
            <a:endParaRPr lang="fr-CH" sz="1600" b="1" dirty="0" smtClean="0"/>
          </a:p>
          <a:p>
            <a:r>
              <a:rPr lang="fr-CH" sz="1600" b="1" dirty="0" smtClean="0"/>
              <a:t>Projet du Conseil national</a:t>
            </a:r>
            <a:endParaRPr lang="fr-CH" sz="1600" b="1" dirty="0"/>
          </a:p>
          <a:p>
            <a:r>
              <a:rPr lang="fr-CH" sz="1600" baseline="30000" dirty="0" smtClean="0"/>
              <a:t>4</a:t>
            </a:r>
            <a:r>
              <a:rPr lang="fr-CH" sz="1600" b="1" dirty="0" smtClean="0"/>
              <a:t> </a:t>
            </a:r>
            <a:r>
              <a:rPr lang="fr-FR" sz="1600" dirty="0"/>
              <a:t>Les autorités pénales peuvent compenser les créances portant sur des frais de procédure avec les indemnités accordées à la partie débitrice dans la même procé­dure </a:t>
            </a:r>
            <a:r>
              <a:rPr lang="fr-FR" sz="1600" dirty="0" smtClean="0"/>
              <a:t>pénale, </a:t>
            </a:r>
            <a:r>
              <a:rPr lang="fr-FR" sz="1600" u="sng" dirty="0" smtClean="0"/>
              <a:t>y compris celles allouées pour tort moral et en vertu des art. 429 et 431 du présent code</a:t>
            </a:r>
            <a:r>
              <a:rPr lang="fr-FR" sz="1600" dirty="0" smtClean="0"/>
              <a:t>, et avec des valeurs séquestrées.</a:t>
            </a:r>
          </a:p>
          <a:p>
            <a:endParaRPr lang="fr-CH" sz="1600" b="1" dirty="0"/>
          </a:p>
          <a:p>
            <a:r>
              <a:rPr lang="fr-CH" sz="1600" b="1" dirty="0" smtClean="0"/>
              <a:t>Abandonné suite à l’opposition du Conseil des Etats.</a:t>
            </a:r>
            <a:endParaRPr lang="fr-CH" sz="1600" b="1" dirty="0" smtClean="0"/>
          </a:p>
          <a:p>
            <a:endParaRPr lang="fr-CH" sz="1600" b="1" dirty="0" smtClean="0"/>
          </a:p>
        </p:txBody>
      </p:sp>
    </p:spTree>
    <p:extLst>
      <p:ext uri="{BB962C8B-B14F-4D97-AF65-F5344CB8AC3E}">
        <p14:creationId xmlns:p14="http://schemas.microsoft.com/office/powerpoint/2010/main" val="2417356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descr="droit.jpg"/>
          <p:cNvPicPr>
            <a:picLocks noChangeAspect="1"/>
          </p:cNvPicPr>
          <p:nvPr/>
        </p:nvPicPr>
        <p:blipFill>
          <a:blip r:embed="rId2" cstate="print"/>
          <a:stretch>
            <a:fillRect/>
          </a:stretch>
        </p:blipFill>
        <p:spPr>
          <a:xfrm>
            <a:off x="0" y="5779008"/>
            <a:ext cx="9144000" cy="1078992"/>
          </a:xfrm>
          <a:prstGeom prst="rect">
            <a:avLst/>
          </a:prstGeom>
        </p:spPr>
      </p:pic>
      <p:sp>
        <p:nvSpPr>
          <p:cNvPr id="5" name="ZoneTexte 4"/>
          <p:cNvSpPr txBox="1"/>
          <p:nvPr/>
        </p:nvSpPr>
        <p:spPr>
          <a:xfrm>
            <a:off x="348280" y="5921694"/>
            <a:ext cx="5159824" cy="784830"/>
          </a:xfrm>
          <a:prstGeom prst="rect">
            <a:avLst/>
          </a:prstGeom>
          <a:noFill/>
        </p:spPr>
        <p:txBody>
          <a:bodyPr wrap="square" rtlCol="0">
            <a:spAutoFit/>
          </a:bodyPr>
          <a:lstStyle/>
          <a:p>
            <a:r>
              <a:rPr lang="fr-CH" sz="1500" dirty="0">
                <a:solidFill>
                  <a:schemeClr val="bg1"/>
                </a:solidFill>
                <a:latin typeface="Arial" pitchFamily="34" charset="0"/>
                <a:cs typeface="Arial" pitchFamily="34" charset="0"/>
              </a:rPr>
              <a:t>Prof. Yvan Jeanneret </a:t>
            </a:r>
          </a:p>
          <a:p>
            <a:r>
              <a:rPr lang="fr-CH" sz="1500" dirty="0" smtClean="0">
                <a:solidFill>
                  <a:schemeClr val="bg1"/>
                </a:solidFill>
                <a:latin typeface="Arial" pitchFamily="34" charset="0"/>
                <a:cs typeface="Arial" pitchFamily="34" charset="0"/>
              </a:rPr>
              <a:t>121</a:t>
            </a:r>
            <a:r>
              <a:rPr lang="fr-CH" sz="1500" baseline="30000" dirty="0" smtClean="0">
                <a:solidFill>
                  <a:schemeClr val="bg1"/>
                </a:solidFill>
                <a:latin typeface="Arial" pitchFamily="34" charset="0"/>
                <a:cs typeface="Arial" pitchFamily="34" charset="0"/>
              </a:rPr>
              <a:t>e</a:t>
            </a:r>
            <a:r>
              <a:rPr lang="fr-CH" sz="1500" dirty="0" smtClean="0">
                <a:solidFill>
                  <a:schemeClr val="bg1"/>
                </a:solidFill>
                <a:latin typeface="Arial" pitchFamily="34" charset="0"/>
                <a:cs typeface="Arial" pitchFamily="34" charset="0"/>
              </a:rPr>
              <a:t> Journée suisse des avocats</a:t>
            </a:r>
            <a:endParaRPr lang="fr-CH" sz="1500" dirty="0">
              <a:solidFill>
                <a:schemeClr val="bg1"/>
              </a:solidFill>
              <a:latin typeface="Arial" pitchFamily="34" charset="0"/>
              <a:cs typeface="Arial" pitchFamily="34" charset="0"/>
            </a:endParaRPr>
          </a:p>
          <a:p>
            <a:r>
              <a:rPr lang="fr-CH" sz="1500" dirty="0" smtClean="0">
                <a:solidFill>
                  <a:schemeClr val="bg1"/>
                </a:solidFill>
                <a:latin typeface="Arial" pitchFamily="34" charset="0"/>
                <a:cs typeface="Arial" pitchFamily="34" charset="0"/>
              </a:rPr>
              <a:t>17.06.2022</a:t>
            </a:r>
            <a:endParaRPr lang="fr-CH" sz="1500" dirty="0">
              <a:solidFill>
                <a:schemeClr val="bg1"/>
              </a:solidFill>
              <a:latin typeface="Arial" pitchFamily="34" charset="0"/>
              <a:cs typeface="Arial" pitchFamily="34" charset="0"/>
            </a:endParaRPr>
          </a:p>
        </p:txBody>
      </p:sp>
      <p:sp>
        <p:nvSpPr>
          <p:cNvPr id="4" name="AutoShape 2" descr="Log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6" name="AutoShape 4" descr="Logo"/>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8" name="AutoShape 6" descr="Logo"/>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103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1599" y="463887"/>
            <a:ext cx="2040161" cy="516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Rectangle 9"/>
          <p:cNvSpPr/>
          <p:nvPr/>
        </p:nvSpPr>
        <p:spPr>
          <a:xfrm>
            <a:off x="467654" y="3212976"/>
            <a:ext cx="7488832" cy="830997"/>
          </a:xfrm>
          <a:prstGeom prst="rect">
            <a:avLst/>
          </a:prstGeom>
        </p:spPr>
        <p:txBody>
          <a:bodyPr wrap="square">
            <a:spAutoFit/>
          </a:bodyPr>
          <a:lstStyle/>
          <a:p>
            <a:pPr algn="ctr"/>
            <a:r>
              <a:rPr lang="fr-CH" sz="1600" b="1" dirty="0" smtClean="0"/>
              <a:t>M E R C I   D E   V O T R E   A T </a:t>
            </a:r>
            <a:r>
              <a:rPr lang="fr-CH" sz="1600" b="1" dirty="0" err="1" smtClean="0"/>
              <a:t>T</a:t>
            </a:r>
            <a:r>
              <a:rPr lang="fr-CH" sz="1600" b="1" dirty="0" smtClean="0"/>
              <a:t> E N TI O N</a:t>
            </a:r>
          </a:p>
          <a:p>
            <a:endParaRPr lang="fr-CH" sz="1600" b="1" dirty="0" smtClean="0"/>
          </a:p>
          <a:p>
            <a:endParaRPr lang="fr-CH" sz="1600" b="1" dirty="0" smtClean="0"/>
          </a:p>
        </p:txBody>
      </p:sp>
    </p:spTree>
    <p:extLst>
      <p:ext uri="{BB962C8B-B14F-4D97-AF65-F5344CB8AC3E}">
        <p14:creationId xmlns:p14="http://schemas.microsoft.com/office/powerpoint/2010/main" val="22207124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descr="droit.jpg"/>
          <p:cNvPicPr>
            <a:picLocks noChangeAspect="1"/>
          </p:cNvPicPr>
          <p:nvPr/>
        </p:nvPicPr>
        <p:blipFill>
          <a:blip r:embed="rId2" cstate="print"/>
          <a:stretch>
            <a:fillRect/>
          </a:stretch>
        </p:blipFill>
        <p:spPr>
          <a:xfrm>
            <a:off x="0" y="5779008"/>
            <a:ext cx="9144000" cy="1078992"/>
          </a:xfrm>
          <a:prstGeom prst="rect">
            <a:avLst/>
          </a:prstGeom>
        </p:spPr>
      </p:pic>
      <p:sp>
        <p:nvSpPr>
          <p:cNvPr id="5" name="ZoneTexte 4"/>
          <p:cNvSpPr txBox="1"/>
          <p:nvPr/>
        </p:nvSpPr>
        <p:spPr>
          <a:xfrm>
            <a:off x="348280" y="5921694"/>
            <a:ext cx="5159824" cy="784830"/>
          </a:xfrm>
          <a:prstGeom prst="rect">
            <a:avLst/>
          </a:prstGeom>
          <a:noFill/>
        </p:spPr>
        <p:txBody>
          <a:bodyPr wrap="square" rtlCol="0">
            <a:spAutoFit/>
          </a:bodyPr>
          <a:lstStyle/>
          <a:p>
            <a:r>
              <a:rPr lang="fr-CH" sz="1500" dirty="0">
                <a:solidFill>
                  <a:schemeClr val="bg1"/>
                </a:solidFill>
                <a:latin typeface="Arial" pitchFamily="34" charset="0"/>
                <a:cs typeface="Arial" pitchFamily="34" charset="0"/>
              </a:rPr>
              <a:t>Prof. Yvan Jeanneret </a:t>
            </a:r>
          </a:p>
          <a:p>
            <a:r>
              <a:rPr lang="fr-CH" sz="1500" dirty="0" smtClean="0">
                <a:solidFill>
                  <a:schemeClr val="bg1"/>
                </a:solidFill>
                <a:latin typeface="Arial" pitchFamily="34" charset="0"/>
                <a:cs typeface="Arial" pitchFamily="34" charset="0"/>
              </a:rPr>
              <a:t>121</a:t>
            </a:r>
            <a:r>
              <a:rPr lang="fr-CH" sz="1500" baseline="30000" dirty="0" smtClean="0">
                <a:solidFill>
                  <a:schemeClr val="bg1"/>
                </a:solidFill>
                <a:latin typeface="Arial" pitchFamily="34" charset="0"/>
                <a:cs typeface="Arial" pitchFamily="34" charset="0"/>
              </a:rPr>
              <a:t>e</a:t>
            </a:r>
            <a:r>
              <a:rPr lang="fr-CH" sz="1500" dirty="0" smtClean="0">
                <a:solidFill>
                  <a:schemeClr val="bg1"/>
                </a:solidFill>
                <a:latin typeface="Arial" pitchFamily="34" charset="0"/>
                <a:cs typeface="Arial" pitchFamily="34" charset="0"/>
              </a:rPr>
              <a:t> Journée suisse des avocats</a:t>
            </a:r>
            <a:endParaRPr lang="fr-CH" sz="1500" dirty="0">
              <a:solidFill>
                <a:schemeClr val="bg1"/>
              </a:solidFill>
              <a:latin typeface="Arial" pitchFamily="34" charset="0"/>
              <a:cs typeface="Arial" pitchFamily="34" charset="0"/>
            </a:endParaRPr>
          </a:p>
          <a:p>
            <a:r>
              <a:rPr lang="fr-CH" sz="1500" dirty="0" smtClean="0">
                <a:solidFill>
                  <a:schemeClr val="bg1"/>
                </a:solidFill>
                <a:latin typeface="Arial" pitchFamily="34" charset="0"/>
                <a:cs typeface="Arial" pitchFamily="34" charset="0"/>
              </a:rPr>
              <a:t>17.06.2022</a:t>
            </a:r>
            <a:endParaRPr lang="fr-CH" sz="1500" dirty="0">
              <a:solidFill>
                <a:schemeClr val="bg1"/>
              </a:solidFill>
              <a:latin typeface="Arial" pitchFamily="34" charset="0"/>
              <a:cs typeface="Arial" pitchFamily="34" charset="0"/>
            </a:endParaRPr>
          </a:p>
        </p:txBody>
      </p:sp>
      <p:sp>
        <p:nvSpPr>
          <p:cNvPr id="2" name="ZoneTexte 1"/>
          <p:cNvSpPr txBox="1"/>
          <p:nvPr/>
        </p:nvSpPr>
        <p:spPr>
          <a:xfrm>
            <a:off x="539552" y="1340768"/>
            <a:ext cx="7560840" cy="400110"/>
          </a:xfrm>
          <a:prstGeom prst="rect">
            <a:avLst/>
          </a:prstGeom>
          <a:noFill/>
        </p:spPr>
        <p:txBody>
          <a:bodyPr wrap="square" rtlCol="0">
            <a:spAutoFit/>
          </a:bodyPr>
          <a:lstStyle/>
          <a:p>
            <a:r>
              <a:rPr lang="fr-CH" sz="2000" b="1" dirty="0" smtClean="0"/>
              <a:t>1.	Brève présentation de la réforme</a:t>
            </a:r>
          </a:p>
        </p:txBody>
      </p:sp>
      <p:sp>
        <p:nvSpPr>
          <p:cNvPr id="4" name="AutoShape 2" descr="Log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6" name="AutoShape 4" descr="Logo"/>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8" name="AutoShape 6" descr="Logo"/>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103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1599" y="463887"/>
            <a:ext cx="2040161" cy="516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ZoneTexte 8"/>
          <p:cNvSpPr txBox="1"/>
          <p:nvPr/>
        </p:nvSpPr>
        <p:spPr>
          <a:xfrm>
            <a:off x="659074" y="1916832"/>
            <a:ext cx="7560840" cy="2862322"/>
          </a:xfrm>
          <a:prstGeom prst="rect">
            <a:avLst/>
          </a:prstGeom>
          <a:noFill/>
        </p:spPr>
        <p:txBody>
          <a:bodyPr wrap="square" rtlCol="0">
            <a:spAutoFit/>
          </a:bodyPr>
          <a:lstStyle/>
          <a:p>
            <a:endParaRPr lang="fr-CH" sz="2000" dirty="0"/>
          </a:p>
          <a:p>
            <a:pPr marL="342900" indent="-342900">
              <a:buFont typeface="Arial" panose="020B0604020202020204" pitchFamily="34" charset="0"/>
              <a:buChar char="•"/>
            </a:pPr>
            <a:r>
              <a:rPr lang="fr-CH" sz="2000" dirty="0" smtClean="0"/>
              <a:t>Message du Conseil fédéral du 28 août 2019 (FF 2019 6351 et 6437)</a:t>
            </a:r>
          </a:p>
          <a:p>
            <a:pPr marL="342900" indent="-342900">
              <a:buFont typeface="Arial" panose="020B0604020202020204" pitchFamily="34" charset="0"/>
              <a:buChar char="•"/>
            </a:pPr>
            <a:r>
              <a:rPr lang="fr-CH" sz="2000" dirty="0" smtClean="0"/>
              <a:t>Délibération au Conseil national du 18 mars 2021</a:t>
            </a:r>
          </a:p>
          <a:p>
            <a:pPr marL="342900" indent="-342900">
              <a:buFont typeface="Arial" panose="020B0604020202020204" pitchFamily="34" charset="0"/>
              <a:buChar char="•"/>
            </a:pPr>
            <a:r>
              <a:rPr lang="fr-CH" sz="2000" dirty="0"/>
              <a:t>Délibération au Conseil </a:t>
            </a:r>
            <a:r>
              <a:rPr lang="fr-CH" sz="2000" dirty="0" smtClean="0"/>
              <a:t>des Etats du 14 décembre </a:t>
            </a:r>
            <a:r>
              <a:rPr lang="fr-CH" sz="2000" dirty="0"/>
              <a:t>2021</a:t>
            </a:r>
          </a:p>
          <a:p>
            <a:pPr marL="342900" indent="-342900">
              <a:buFont typeface="Arial" panose="020B0604020202020204" pitchFamily="34" charset="0"/>
              <a:buChar char="•"/>
            </a:pPr>
            <a:r>
              <a:rPr lang="fr-CH" sz="2000" dirty="0"/>
              <a:t>Délibération au Conseil national du </a:t>
            </a:r>
            <a:r>
              <a:rPr lang="fr-CH" sz="2000" dirty="0" smtClean="0"/>
              <a:t>2 mars 2022</a:t>
            </a:r>
          </a:p>
          <a:p>
            <a:pPr marL="342900" indent="-342900">
              <a:buFont typeface="Arial" panose="020B0604020202020204" pitchFamily="34" charset="0"/>
              <a:buChar char="•"/>
            </a:pPr>
            <a:r>
              <a:rPr lang="fr-CH" sz="2000" dirty="0"/>
              <a:t>Délibération au Conseil </a:t>
            </a:r>
            <a:r>
              <a:rPr lang="fr-CH" sz="2000" dirty="0" smtClean="0"/>
              <a:t>des Etats du 7 juin 2022</a:t>
            </a:r>
          </a:p>
          <a:p>
            <a:pPr marL="342900" indent="-342900">
              <a:buFont typeface="Arial" panose="020B0604020202020204" pitchFamily="34" charset="0"/>
              <a:buChar char="•"/>
            </a:pPr>
            <a:r>
              <a:rPr lang="fr-CH" sz="2000" dirty="0" smtClean="0"/>
              <a:t>Délibération au </a:t>
            </a:r>
            <a:r>
              <a:rPr lang="fr-CH" sz="2000" dirty="0"/>
              <a:t>Conseil national du </a:t>
            </a:r>
            <a:r>
              <a:rPr lang="fr-CH" sz="2000" dirty="0" smtClean="0"/>
              <a:t>8 juin 2022</a:t>
            </a:r>
          </a:p>
          <a:p>
            <a:pPr marL="342900" indent="-342900">
              <a:buFont typeface="Arial" panose="020B0604020202020204" pitchFamily="34" charset="0"/>
              <a:buChar char="•"/>
            </a:pPr>
            <a:r>
              <a:rPr lang="fr-CH" sz="2000" dirty="0" smtClean="0"/>
              <a:t>…..suite à venir…..</a:t>
            </a:r>
            <a:endParaRPr lang="fr-CH" sz="2000" dirty="0"/>
          </a:p>
          <a:p>
            <a:endParaRPr lang="fr-CH" sz="2000" dirty="0" smtClean="0"/>
          </a:p>
        </p:txBody>
      </p:sp>
    </p:spTree>
    <p:extLst>
      <p:ext uri="{BB962C8B-B14F-4D97-AF65-F5344CB8AC3E}">
        <p14:creationId xmlns:p14="http://schemas.microsoft.com/office/powerpoint/2010/main" val="4006335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descr="droit.jpg"/>
          <p:cNvPicPr>
            <a:picLocks noChangeAspect="1"/>
          </p:cNvPicPr>
          <p:nvPr/>
        </p:nvPicPr>
        <p:blipFill>
          <a:blip r:embed="rId2" cstate="print"/>
          <a:stretch>
            <a:fillRect/>
          </a:stretch>
        </p:blipFill>
        <p:spPr>
          <a:xfrm>
            <a:off x="0" y="5779008"/>
            <a:ext cx="9144000" cy="1078992"/>
          </a:xfrm>
          <a:prstGeom prst="rect">
            <a:avLst/>
          </a:prstGeom>
        </p:spPr>
      </p:pic>
      <p:sp>
        <p:nvSpPr>
          <p:cNvPr id="5" name="ZoneTexte 4"/>
          <p:cNvSpPr txBox="1"/>
          <p:nvPr/>
        </p:nvSpPr>
        <p:spPr>
          <a:xfrm>
            <a:off x="348280" y="5921694"/>
            <a:ext cx="5159824" cy="784830"/>
          </a:xfrm>
          <a:prstGeom prst="rect">
            <a:avLst/>
          </a:prstGeom>
          <a:noFill/>
        </p:spPr>
        <p:txBody>
          <a:bodyPr wrap="square" rtlCol="0">
            <a:spAutoFit/>
          </a:bodyPr>
          <a:lstStyle/>
          <a:p>
            <a:r>
              <a:rPr lang="fr-CH" sz="1500" dirty="0">
                <a:solidFill>
                  <a:schemeClr val="bg1"/>
                </a:solidFill>
                <a:latin typeface="Arial" pitchFamily="34" charset="0"/>
                <a:cs typeface="Arial" pitchFamily="34" charset="0"/>
              </a:rPr>
              <a:t>Prof. Yvan Jeanneret </a:t>
            </a:r>
          </a:p>
          <a:p>
            <a:r>
              <a:rPr lang="fr-CH" sz="1500" dirty="0" smtClean="0">
                <a:solidFill>
                  <a:schemeClr val="bg1"/>
                </a:solidFill>
                <a:latin typeface="Arial" pitchFamily="34" charset="0"/>
                <a:cs typeface="Arial" pitchFamily="34" charset="0"/>
              </a:rPr>
              <a:t>121</a:t>
            </a:r>
            <a:r>
              <a:rPr lang="fr-CH" sz="1500" baseline="30000" dirty="0" smtClean="0">
                <a:solidFill>
                  <a:schemeClr val="bg1"/>
                </a:solidFill>
                <a:latin typeface="Arial" pitchFamily="34" charset="0"/>
                <a:cs typeface="Arial" pitchFamily="34" charset="0"/>
              </a:rPr>
              <a:t>e</a:t>
            </a:r>
            <a:r>
              <a:rPr lang="fr-CH" sz="1500" dirty="0" smtClean="0">
                <a:solidFill>
                  <a:schemeClr val="bg1"/>
                </a:solidFill>
                <a:latin typeface="Arial" pitchFamily="34" charset="0"/>
                <a:cs typeface="Arial" pitchFamily="34" charset="0"/>
              </a:rPr>
              <a:t> Journée suisse des avocats</a:t>
            </a:r>
            <a:endParaRPr lang="fr-CH" sz="1500" dirty="0">
              <a:solidFill>
                <a:schemeClr val="bg1"/>
              </a:solidFill>
              <a:latin typeface="Arial" pitchFamily="34" charset="0"/>
              <a:cs typeface="Arial" pitchFamily="34" charset="0"/>
            </a:endParaRPr>
          </a:p>
          <a:p>
            <a:r>
              <a:rPr lang="fr-CH" sz="1500" dirty="0" smtClean="0">
                <a:solidFill>
                  <a:schemeClr val="bg1"/>
                </a:solidFill>
                <a:latin typeface="Arial" pitchFamily="34" charset="0"/>
                <a:cs typeface="Arial" pitchFamily="34" charset="0"/>
              </a:rPr>
              <a:t>17.06.2022</a:t>
            </a:r>
            <a:endParaRPr lang="fr-CH" sz="1500" dirty="0">
              <a:solidFill>
                <a:schemeClr val="bg1"/>
              </a:solidFill>
              <a:latin typeface="Arial" pitchFamily="34" charset="0"/>
              <a:cs typeface="Arial" pitchFamily="34" charset="0"/>
            </a:endParaRPr>
          </a:p>
        </p:txBody>
      </p:sp>
      <p:sp>
        <p:nvSpPr>
          <p:cNvPr id="2" name="ZoneTexte 1"/>
          <p:cNvSpPr txBox="1"/>
          <p:nvPr/>
        </p:nvSpPr>
        <p:spPr>
          <a:xfrm>
            <a:off x="539552" y="1340768"/>
            <a:ext cx="7560840" cy="400110"/>
          </a:xfrm>
          <a:prstGeom prst="rect">
            <a:avLst/>
          </a:prstGeom>
          <a:noFill/>
        </p:spPr>
        <p:txBody>
          <a:bodyPr wrap="square" rtlCol="0">
            <a:spAutoFit/>
          </a:bodyPr>
          <a:lstStyle/>
          <a:p>
            <a:r>
              <a:rPr lang="fr-CH" sz="2000" b="1" dirty="0" smtClean="0"/>
              <a:t>1.	Brève présentation de la réforme</a:t>
            </a:r>
          </a:p>
        </p:txBody>
      </p:sp>
      <p:sp>
        <p:nvSpPr>
          <p:cNvPr id="4" name="AutoShape 2" descr="Log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6" name="AutoShape 4" descr="Logo"/>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8" name="AutoShape 6" descr="Logo"/>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103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1599" y="463887"/>
            <a:ext cx="2040161" cy="516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ZoneTexte 8"/>
          <p:cNvSpPr txBox="1"/>
          <p:nvPr/>
        </p:nvSpPr>
        <p:spPr>
          <a:xfrm>
            <a:off x="659074" y="1916832"/>
            <a:ext cx="7560840" cy="2862322"/>
          </a:xfrm>
          <a:prstGeom prst="rect">
            <a:avLst/>
          </a:prstGeom>
          <a:noFill/>
        </p:spPr>
        <p:txBody>
          <a:bodyPr wrap="square" rtlCol="0">
            <a:spAutoFit/>
          </a:bodyPr>
          <a:lstStyle/>
          <a:p>
            <a:r>
              <a:rPr lang="fr-CH" sz="2000" b="1" dirty="0" smtClean="0"/>
              <a:t>Les grands thèmes débattus</a:t>
            </a:r>
          </a:p>
          <a:p>
            <a:endParaRPr lang="fr-CH" sz="2000" dirty="0"/>
          </a:p>
          <a:p>
            <a:pPr marL="342900" indent="-342900">
              <a:buFont typeface="Arial" panose="020B0604020202020204" pitchFamily="34" charset="0"/>
              <a:buChar char="•"/>
            </a:pPr>
            <a:r>
              <a:rPr lang="fr-CH" sz="2000" dirty="0" smtClean="0"/>
              <a:t>Le droit de participer à l’administration des preuves (art. 147 CPP)</a:t>
            </a:r>
          </a:p>
          <a:p>
            <a:pPr marL="342900" indent="-342900">
              <a:buFont typeface="Arial" panose="020B0604020202020204" pitchFamily="34" charset="0"/>
              <a:buChar char="•"/>
            </a:pPr>
            <a:r>
              <a:rPr lang="fr-CH" sz="2000" dirty="0" smtClean="0"/>
              <a:t>Le profil d’ADN</a:t>
            </a:r>
          </a:p>
          <a:p>
            <a:pPr marL="342900" indent="-342900">
              <a:buFont typeface="Arial" panose="020B0604020202020204" pitchFamily="34" charset="0"/>
              <a:buChar char="•"/>
            </a:pPr>
            <a:r>
              <a:rPr lang="fr-CH" sz="2000" dirty="0" smtClean="0"/>
              <a:t>Le recours en matière de détention avant jugement</a:t>
            </a:r>
          </a:p>
          <a:p>
            <a:pPr marL="342900" indent="-342900">
              <a:buFont typeface="Arial" panose="020B0604020202020204" pitchFamily="34" charset="0"/>
              <a:buChar char="•"/>
            </a:pPr>
            <a:r>
              <a:rPr lang="fr-CH" sz="2000" dirty="0"/>
              <a:t>La justice </a:t>
            </a:r>
            <a:r>
              <a:rPr lang="fr-CH" sz="2000" dirty="0" err="1"/>
              <a:t>restaurative</a:t>
            </a:r>
            <a:endParaRPr lang="fr-CH" sz="2000" dirty="0"/>
          </a:p>
          <a:p>
            <a:pPr marL="342900" indent="-342900">
              <a:buFont typeface="Arial" panose="020B0604020202020204" pitchFamily="34" charset="0"/>
              <a:buChar char="•"/>
            </a:pPr>
            <a:endParaRPr lang="fr-CH" sz="2000" dirty="0"/>
          </a:p>
          <a:p>
            <a:endParaRPr lang="fr-CH" sz="2000" dirty="0" smtClean="0"/>
          </a:p>
          <a:p>
            <a:endParaRPr lang="fr-CH" sz="2000" dirty="0" smtClean="0"/>
          </a:p>
        </p:txBody>
      </p:sp>
    </p:spTree>
    <p:extLst>
      <p:ext uri="{BB962C8B-B14F-4D97-AF65-F5344CB8AC3E}">
        <p14:creationId xmlns:p14="http://schemas.microsoft.com/office/powerpoint/2010/main" val="12479470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descr="droit.jpg"/>
          <p:cNvPicPr>
            <a:picLocks noChangeAspect="1"/>
          </p:cNvPicPr>
          <p:nvPr/>
        </p:nvPicPr>
        <p:blipFill>
          <a:blip r:embed="rId2" cstate="print"/>
          <a:stretch>
            <a:fillRect/>
          </a:stretch>
        </p:blipFill>
        <p:spPr>
          <a:xfrm>
            <a:off x="0" y="5779008"/>
            <a:ext cx="9144000" cy="1078992"/>
          </a:xfrm>
          <a:prstGeom prst="rect">
            <a:avLst/>
          </a:prstGeom>
        </p:spPr>
      </p:pic>
      <p:sp>
        <p:nvSpPr>
          <p:cNvPr id="5" name="ZoneTexte 4"/>
          <p:cNvSpPr txBox="1"/>
          <p:nvPr/>
        </p:nvSpPr>
        <p:spPr>
          <a:xfrm>
            <a:off x="348280" y="5921694"/>
            <a:ext cx="5159824" cy="784830"/>
          </a:xfrm>
          <a:prstGeom prst="rect">
            <a:avLst/>
          </a:prstGeom>
          <a:noFill/>
        </p:spPr>
        <p:txBody>
          <a:bodyPr wrap="square" rtlCol="0">
            <a:spAutoFit/>
          </a:bodyPr>
          <a:lstStyle/>
          <a:p>
            <a:r>
              <a:rPr lang="fr-CH" sz="1500" dirty="0">
                <a:solidFill>
                  <a:schemeClr val="bg1"/>
                </a:solidFill>
                <a:latin typeface="Arial" pitchFamily="34" charset="0"/>
                <a:cs typeface="Arial" pitchFamily="34" charset="0"/>
              </a:rPr>
              <a:t>Prof. Yvan Jeanneret </a:t>
            </a:r>
          </a:p>
          <a:p>
            <a:r>
              <a:rPr lang="fr-CH" sz="1500" dirty="0" smtClean="0">
                <a:solidFill>
                  <a:schemeClr val="bg1"/>
                </a:solidFill>
                <a:latin typeface="Arial" pitchFamily="34" charset="0"/>
                <a:cs typeface="Arial" pitchFamily="34" charset="0"/>
              </a:rPr>
              <a:t>121</a:t>
            </a:r>
            <a:r>
              <a:rPr lang="fr-CH" sz="1500" baseline="30000" dirty="0" smtClean="0">
                <a:solidFill>
                  <a:schemeClr val="bg1"/>
                </a:solidFill>
                <a:latin typeface="Arial" pitchFamily="34" charset="0"/>
                <a:cs typeface="Arial" pitchFamily="34" charset="0"/>
              </a:rPr>
              <a:t>e</a:t>
            </a:r>
            <a:r>
              <a:rPr lang="fr-CH" sz="1500" dirty="0" smtClean="0">
                <a:solidFill>
                  <a:schemeClr val="bg1"/>
                </a:solidFill>
                <a:latin typeface="Arial" pitchFamily="34" charset="0"/>
                <a:cs typeface="Arial" pitchFamily="34" charset="0"/>
              </a:rPr>
              <a:t> Journée suisse des avocats</a:t>
            </a:r>
            <a:endParaRPr lang="fr-CH" sz="1500" dirty="0">
              <a:solidFill>
                <a:schemeClr val="bg1"/>
              </a:solidFill>
              <a:latin typeface="Arial" pitchFamily="34" charset="0"/>
              <a:cs typeface="Arial" pitchFamily="34" charset="0"/>
            </a:endParaRPr>
          </a:p>
          <a:p>
            <a:r>
              <a:rPr lang="fr-CH" sz="1500" dirty="0" smtClean="0">
                <a:solidFill>
                  <a:schemeClr val="bg1"/>
                </a:solidFill>
                <a:latin typeface="Arial" pitchFamily="34" charset="0"/>
                <a:cs typeface="Arial" pitchFamily="34" charset="0"/>
              </a:rPr>
              <a:t>17.06.2022</a:t>
            </a:r>
            <a:endParaRPr lang="fr-CH" sz="1500" dirty="0">
              <a:solidFill>
                <a:schemeClr val="bg1"/>
              </a:solidFill>
              <a:latin typeface="Arial" pitchFamily="34" charset="0"/>
              <a:cs typeface="Arial" pitchFamily="34" charset="0"/>
            </a:endParaRPr>
          </a:p>
        </p:txBody>
      </p:sp>
      <p:sp>
        <p:nvSpPr>
          <p:cNvPr id="2" name="ZoneTexte 1"/>
          <p:cNvSpPr txBox="1"/>
          <p:nvPr/>
        </p:nvSpPr>
        <p:spPr>
          <a:xfrm>
            <a:off x="539552" y="1340768"/>
            <a:ext cx="7560840" cy="400110"/>
          </a:xfrm>
          <a:prstGeom prst="rect">
            <a:avLst/>
          </a:prstGeom>
          <a:noFill/>
        </p:spPr>
        <p:txBody>
          <a:bodyPr wrap="square" rtlCol="0">
            <a:spAutoFit/>
          </a:bodyPr>
          <a:lstStyle/>
          <a:p>
            <a:r>
              <a:rPr lang="fr-CH" sz="2000" b="1" dirty="0"/>
              <a:t>2</a:t>
            </a:r>
            <a:r>
              <a:rPr lang="fr-CH" sz="2000" b="1" dirty="0" smtClean="0"/>
              <a:t>.	Un toilettage (imparfait)</a:t>
            </a:r>
          </a:p>
        </p:txBody>
      </p:sp>
      <p:sp>
        <p:nvSpPr>
          <p:cNvPr id="4" name="AutoShape 2" descr="Log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6" name="AutoShape 4" descr="Logo"/>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8" name="AutoShape 6" descr="Logo"/>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103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1599" y="463887"/>
            <a:ext cx="2040161" cy="516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Rectangle 9"/>
          <p:cNvSpPr/>
          <p:nvPr/>
        </p:nvSpPr>
        <p:spPr>
          <a:xfrm>
            <a:off x="467544" y="1958637"/>
            <a:ext cx="7488832" cy="3831818"/>
          </a:xfrm>
          <a:prstGeom prst="rect">
            <a:avLst/>
          </a:prstGeom>
        </p:spPr>
        <p:txBody>
          <a:bodyPr wrap="square">
            <a:spAutoFit/>
          </a:bodyPr>
          <a:lstStyle/>
          <a:p>
            <a:r>
              <a:rPr lang="fr-CH" sz="1500" b="1" dirty="0" smtClean="0"/>
              <a:t>ATF 144 IV 90</a:t>
            </a:r>
          </a:p>
          <a:p>
            <a:endParaRPr lang="fr-CH" sz="1500" b="1" dirty="0"/>
          </a:p>
          <a:p>
            <a:r>
              <a:rPr lang="fr-CH" sz="1500" b="1" dirty="0"/>
              <a:t>Art. 60 CPP</a:t>
            </a:r>
            <a:endParaRPr lang="fr-CH" sz="1500" dirty="0"/>
          </a:p>
          <a:p>
            <a:pPr algn="just"/>
            <a:r>
              <a:rPr lang="fr-CH" sz="1500" baseline="30000" dirty="0"/>
              <a:t>1</a:t>
            </a:r>
            <a:r>
              <a:rPr lang="fr-CH" sz="1500" dirty="0"/>
              <a:t> Les actes de procédure auxquels a participé une personne tenue de se récuser sont annulés et répétés si une partie le demande au plus tard </a:t>
            </a:r>
            <a:r>
              <a:rPr lang="fr-CH" sz="1500" u="sng" dirty="0"/>
              <a:t>cinq jours après qu'elle a eu connaissance du motif de la récusation</a:t>
            </a:r>
            <a:r>
              <a:rPr lang="fr-CH" sz="1500" dirty="0"/>
              <a:t>.</a:t>
            </a:r>
          </a:p>
          <a:p>
            <a:pPr algn="just"/>
            <a:endParaRPr lang="fr-CH" sz="1500" dirty="0"/>
          </a:p>
          <a:p>
            <a:pPr algn="just"/>
            <a:r>
              <a:rPr lang="fr-CH" sz="1500" b="1" dirty="0"/>
              <a:t>Art. 60 </a:t>
            </a:r>
            <a:r>
              <a:rPr lang="fr-CH" sz="1500" b="1" dirty="0" err="1"/>
              <a:t>StPO</a:t>
            </a:r>
            <a:endParaRPr lang="fr-CH" sz="1500" b="1" dirty="0"/>
          </a:p>
          <a:p>
            <a:pPr algn="just"/>
            <a:r>
              <a:rPr lang="de-DE" sz="1500" baseline="30000" dirty="0"/>
              <a:t>1</a:t>
            </a:r>
            <a:r>
              <a:rPr lang="de-DE" sz="1500" dirty="0"/>
              <a:t> Amtshandlungen, an denen eine zum Ausstand verpflichtete Person mitgewirkt hat, sind aufzuheben und zu wiederholen, sofern dies eine Partei innert </a:t>
            </a:r>
            <a:r>
              <a:rPr lang="de-DE" sz="1500" u="sng" dirty="0"/>
              <a:t>5 Tagen verlangt, nachdem sie vom Entscheid über den Ausstand Kenntnis erhalten hat.</a:t>
            </a:r>
            <a:endParaRPr lang="fr-CH" sz="1500" u="sng" dirty="0"/>
          </a:p>
          <a:p>
            <a:pPr algn="just"/>
            <a:endParaRPr lang="fr-CH" dirty="0" smtClean="0"/>
          </a:p>
          <a:p>
            <a:pPr algn="just"/>
            <a:r>
              <a:rPr lang="fr-CH" sz="1500" b="1" dirty="0" smtClean="0"/>
              <a:t>60 </a:t>
            </a:r>
            <a:r>
              <a:rPr lang="fr-CH" sz="1500" b="1" dirty="0" err="1" smtClean="0"/>
              <a:t>nCPP</a:t>
            </a:r>
            <a:endParaRPr lang="fr-CH" sz="1500" b="1" dirty="0"/>
          </a:p>
          <a:p>
            <a:pPr algn="just"/>
            <a:r>
              <a:rPr lang="fr-FR" sz="1500" dirty="0"/>
              <a:t>Les actes de procédure auxquels a participé une personne tenue de se récuser sont </a:t>
            </a:r>
            <a:r>
              <a:rPr lang="fr-FR" sz="1500" dirty="0"/>
              <a:t>annulés </a:t>
            </a:r>
            <a:r>
              <a:rPr lang="fr-FR" sz="1500" dirty="0"/>
              <a:t>et répétés si une partie le demande au plus tard </a:t>
            </a:r>
            <a:r>
              <a:rPr lang="fr-FR" sz="1500" u="sng" dirty="0"/>
              <a:t>cinq jours après qu’elle a eu </a:t>
            </a:r>
          </a:p>
          <a:p>
            <a:pPr algn="just"/>
            <a:r>
              <a:rPr lang="fr-FR" sz="1500" u="sng" dirty="0"/>
              <a:t>connaissance de la décision de </a:t>
            </a:r>
            <a:r>
              <a:rPr lang="fr-FR" sz="1500" u="sng" dirty="0" smtClean="0"/>
              <a:t>récusation.</a:t>
            </a:r>
            <a:endParaRPr lang="fr-CH" sz="1500" u="sng" dirty="0"/>
          </a:p>
        </p:txBody>
      </p:sp>
    </p:spTree>
    <p:extLst>
      <p:ext uri="{BB962C8B-B14F-4D97-AF65-F5344CB8AC3E}">
        <p14:creationId xmlns:p14="http://schemas.microsoft.com/office/powerpoint/2010/main" val="40264199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descr="droit.jpg"/>
          <p:cNvPicPr>
            <a:picLocks noChangeAspect="1"/>
          </p:cNvPicPr>
          <p:nvPr/>
        </p:nvPicPr>
        <p:blipFill>
          <a:blip r:embed="rId2" cstate="print"/>
          <a:stretch>
            <a:fillRect/>
          </a:stretch>
        </p:blipFill>
        <p:spPr>
          <a:xfrm>
            <a:off x="0" y="5779008"/>
            <a:ext cx="9144000" cy="1078992"/>
          </a:xfrm>
          <a:prstGeom prst="rect">
            <a:avLst/>
          </a:prstGeom>
        </p:spPr>
      </p:pic>
      <p:sp>
        <p:nvSpPr>
          <p:cNvPr id="5" name="ZoneTexte 4"/>
          <p:cNvSpPr txBox="1"/>
          <p:nvPr/>
        </p:nvSpPr>
        <p:spPr>
          <a:xfrm>
            <a:off x="348280" y="5921694"/>
            <a:ext cx="5159824" cy="784830"/>
          </a:xfrm>
          <a:prstGeom prst="rect">
            <a:avLst/>
          </a:prstGeom>
          <a:noFill/>
        </p:spPr>
        <p:txBody>
          <a:bodyPr wrap="square" rtlCol="0">
            <a:spAutoFit/>
          </a:bodyPr>
          <a:lstStyle/>
          <a:p>
            <a:r>
              <a:rPr lang="fr-CH" sz="1500" dirty="0">
                <a:solidFill>
                  <a:schemeClr val="bg1"/>
                </a:solidFill>
                <a:latin typeface="Arial" pitchFamily="34" charset="0"/>
                <a:cs typeface="Arial" pitchFamily="34" charset="0"/>
              </a:rPr>
              <a:t>Prof. Yvan Jeanneret </a:t>
            </a:r>
          </a:p>
          <a:p>
            <a:r>
              <a:rPr lang="fr-CH" sz="1500" dirty="0" smtClean="0">
                <a:solidFill>
                  <a:schemeClr val="bg1"/>
                </a:solidFill>
                <a:latin typeface="Arial" pitchFamily="34" charset="0"/>
                <a:cs typeface="Arial" pitchFamily="34" charset="0"/>
              </a:rPr>
              <a:t>121</a:t>
            </a:r>
            <a:r>
              <a:rPr lang="fr-CH" sz="1500" baseline="30000" dirty="0" smtClean="0">
                <a:solidFill>
                  <a:schemeClr val="bg1"/>
                </a:solidFill>
                <a:latin typeface="Arial" pitchFamily="34" charset="0"/>
                <a:cs typeface="Arial" pitchFamily="34" charset="0"/>
              </a:rPr>
              <a:t>e</a:t>
            </a:r>
            <a:r>
              <a:rPr lang="fr-CH" sz="1500" dirty="0" smtClean="0">
                <a:solidFill>
                  <a:schemeClr val="bg1"/>
                </a:solidFill>
                <a:latin typeface="Arial" pitchFamily="34" charset="0"/>
                <a:cs typeface="Arial" pitchFamily="34" charset="0"/>
              </a:rPr>
              <a:t> Journée suisse des avocats</a:t>
            </a:r>
            <a:endParaRPr lang="fr-CH" sz="1500" dirty="0">
              <a:solidFill>
                <a:schemeClr val="bg1"/>
              </a:solidFill>
              <a:latin typeface="Arial" pitchFamily="34" charset="0"/>
              <a:cs typeface="Arial" pitchFamily="34" charset="0"/>
            </a:endParaRPr>
          </a:p>
          <a:p>
            <a:r>
              <a:rPr lang="fr-CH" sz="1500" dirty="0" smtClean="0">
                <a:solidFill>
                  <a:schemeClr val="bg1"/>
                </a:solidFill>
                <a:latin typeface="Arial" pitchFamily="34" charset="0"/>
                <a:cs typeface="Arial" pitchFamily="34" charset="0"/>
              </a:rPr>
              <a:t>17.06.2022</a:t>
            </a:r>
            <a:endParaRPr lang="fr-CH" sz="1500" dirty="0">
              <a:solidFill>
                <a:schemeClr val="bg1"/>
              </a:solidFill>
              <a:latin typeface="Arial" pitchFamily="34" charset="0"/>
              <a:cs typeface="Arial" pitchFamily="34" charset="0"/>
            </a:endParaRPr>
          </a:p>
        </p:txBody>
      </p:sp>
      <p:sp>
        <p:nvSpPr>
          <p:cNvPr id="2" name="ZoneTexte 1"/>
          <p:cNvSpPr txBox="1"/>
          <p:nvPr/>
        </p:nvSpPr>
        <p:spPr>
          <a:xfrm>
            <a:off x="539552" y="1340768"/>
            <a:ext cx="7560840" cy="400110"/>
          </a:xfrm>
          <a:prstGeom prst="rect">
            <a:avLst/>
          </a:prstGeom>
          <a:noFill/>
        </p:spPr>
        <p:txBody>
          <a:bodyPr wrap="square" rtlCol="0">
            <a:spAutoFit/>
          </a:bodyPr>
          <a:lstStyle/>
          <a:p>
            <a:r>
              <a:rPr lang="fr-CH" sz="2000" b="1" dirty="0"/>
              <a:t>2</a:t>
            </a:r>
            <a:r>
              <a:rPr lang="fr-CH" sz="2000" b="1" dirty="0" smtClean="0"/>
              <a:t>.	Un toilettage (imparfait)</a:t>
            </a:r>
          </a:p>
        </p:txBody>
      </p:sp>
      <p:sp>
        <p:nvSpPr>
          <p:cNvPr id="4" name="AutoShape 2" descr="Log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6" name="AutoShape 4" descr="Logo"/>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8" name="AutoShape 6" descr="Logo"/>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103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1599" y="463887"/>
            <a:ext cx="2040161" cy="516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Rectangle 9"/>
          <p:cNvSpPr/>
          <p:nvPr/>
        </p:nvSpPr>
        <p:spPr>
          <a:xfrm>
            <a:off x="467544" y="1844824"/>
            <a:ext cx="7488832" cy="3785652"/>
          </a:xfrm>
          <a:prstGeom prst="rect">
            <a:avLst/>
          </a:prstGeom>
        </p:spPr>
        <p:txBody>
          <a:bodyPr wrap="square">
            <a:spAutoFit/>
          </a:bodyPr>
          <a:lstStyle/>
          <a:p>
            <a:endParaRPr lang="fr-CH" sz="1600" b="1" dirty="0" smtClean="0"/>
          </a:p>
          <a:p>
            <a:r>
              <a:rPr lang="fr-CH" sz="1600" b="1" dirty="0" smtClean="0"/>
              <a:t>TF, 6B_883/2013</a:t>
            </a:r>
            <a:endParaRPr lang="fr-CH" sz="1600" b="1" dirty="0"/>
          </a:p>
          <a:p>
            <a:endParaRPr lang="fr-CH" sz="1600" b="1" dirty="0" smtClean="0"/>
          </a:p>
          <a:p>
            <a:r>
              <a:rPr lang="fr-CH" sz="1600" b="1" dirty="0" smtClean="0"/>
              <a:t>Art</a:t>
            </a:r>
            <a:r>
              <a:rPr lang="fr-CH" sz="1600" b="1" dirty="0"/>
              <a:t>. </a:t>
            </a:r>
            <a:r>
              <a:rPr lang="fr-CH" sz="1600" b="1" dirty="0" smtClean="0"/>
              <a:t>131 CPP</a:t>
            </a:r>
          </a:p>
          <a:p>
            <a:r>
              <a:rPr lang="fr-CH" sz="1600" dirty="0" smtClean="0"/>
              <a:t>(…)</a:t>
            </a:r>
            <a:endParaRPr lang="fr-CH" sz="1600" dirty="0"/>
          </a:p>
          <a:p>
            <a:r>
              <a:rPr lang="fr-CH" sz="1600" baseline="30000" dirty="0"/>
              <a:t>2</a:t>
            </a:r>
            <a:r>
              <a:rPr lang="fr-CH" sz="1600" dirty="0"/>
              <a:t> </a:t>
            </a:r>
            <a:r>
              <a:rPr lang="fr-FR" sz="1600" dirty="0" smtClean="0"/>
              <a:t>Si </a:t>
            </a:r>
            <a:r>
              <a:rPr lang="fr-FR" sz="1600" dirty="0"/>
              <a:t>les conditions requises pour la défense obligatoire sont remplies lors de l’ouver­ture de la procédure préliminaire, la défense doit être mise en œuvre </a:t>
            </a:r>
            <a:r>
              <a:rPr lang="fr-FR" sz="1600" u="sng" dirty="0"/>
              <a:t>après la pre­mière audition par le ministère public</a:t>
            </a:r>
            <a:r>
              <a:rPr lang="fr-FR" sz="1600" dirty="0"/>
              <a:t> et, en tout état de cause, </a:t>
            </a:r>
            <a:r>
              <a:rPr lang="fr-FR" sz="1600" u="sng" dirty="0"/>
              <a:t>avant l’ouverture de l’instruction</a:t>
            </a:r>
            <a:r>
              <a:rPr lang="fr-FR" sz="1600" dirty="0" smtClean="0"/>
              <a:t>.</a:t>
            </a:r>
          </a:p>
          <a:p>
            <a:endParaRPr lang="fr-CH" sz="1600" dirty="0"/>
          </a:p>
          <a:p>
            <a:r>
              <a:rPr lang="fr-CH" sz="1600" b="1" dirty="0" smtClean="0"/>
              <a:t>Art. 131 </a:t>
            </a:r>
            <a:r>
              <a:rPr lang="fr-CH" sz="1600" b="1" dirty="0" err="1" smtClean="0"/>
              <a:t>nCPP</a:t>
            </a:r>
            <a:endParaRPr lang="fr-CH" sz="1600" b="1" dirty="0" smtClean="0"/>
          </a:p>
          <a:p>
            <a:r>
              <a:rPr lang="fr-CH" sz="1600" dirty="0" smtClean="0"/>
              <a:t>(…)</a:t>
            </a:r>
          </a:p>
          <a:p>
            <a:r>
              <a:rPr lang="fr-FR" sz="1600" baseline="30000" dirty="0" smtClean="0"/>
              <a:t>2</a:t>
            </a:r>
            <a:r>
              <a:rPr lang="fr-FR" sz="1600" dirty="0" smtClean="0"/>
              <a:t> Si </a:t>
            </a:r>
            <a:r>
              <a:rPr lang="fr-FR" sz="1600" dirty="0"/>
              <a:t>les conditions requises pour la défense obligatoire sont remplies lors de </a:t>
            </a:r>
            <a:r>
              <a:rPr lang="fr-FR" sz="1600" dirty="0" smtClean="0"/>
              <a:t>l’ouverture </a:t>
            </a:r>
            <a:r>
              <a:rPr lang="fr-FR" sz="1600" dirty="0"/>
              <a:t>de la procédure préliminaire, la défense doit être mise en œuvre </a:t>
            </a:r>
            <a:r>
              <a:rPr lang="fr-FR" sz="1600" u="sng" dirty="0"/>
              <a:t>avant la </a:t>
            </a:r>
            <a:r>
              <a:rPr lang="fr-FR" sz="1600" u="sng" dirty="0" smtClean="0"/>
              <a:t>première </a:t>
            </a:r>
            <a:r>
              <a:rPr lang="fr-FR" sz="1600" u="sng" dirty="0"/>
              <a:t>audition exécutée par le ministère public ou, en son nom, par la </a:t>
            </a:r>
            <a:r>
              <a:rPr lang="fr-FR" sz="1600" u="sng" dirty="0" smtClean="0"/>
              <a:t>police.</a:t>
            </a:r>
          </a:p>
        </p:txBody>
      </p:sp>
    </p:spTree>
    <p:extLst>
      <p:ext uri="{BB962C8B-B14F-4D97-AF65-F5344CB8AC3E}">
        <p14:creationId xmlns:p14="http://schemas.microsoft.com/office/powerpoint/2010/main" val="19674828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descr="droit.jpg"/>
          <p:cNvPicPr>
            <a:picLocks noChangeAspect="1"/>
          </p:cNvPicPr>
          <p:nvPr/>
        </p:nvPicPr>
        <p:blipFill>
          <a:blip r:embed="rId2" cstate="print"/>
          <a:stretch>
            <a:fillRect/>
          </a:stretch>
        </p:blipFill>
        <p:spPr>
          <a:xfrm>
            <a:off x="0" y="5779008"/>
            <a:ext cx="9144000" cy="1078992"/>
          </a:xfrm>
          <a:prstGeom prst="rect">
            <a:avLst/>
          </a:prstGeom>
        </p:spPr>
      </p:pic>
      <p:sp>
        <p:nvSpPr>
          <p:cNvPr id="5" name="ZoneTexte 4"/>
          <p:cNvSpPr txBox="1"/>
          <p:nvPr/>
        </p:nvSpPr>
        <p:spPr>
          <a:xfrm>
            <a:off x="348280" y="5921694"/>
            <a:ext cx="5159824" cy="784830"/>
          </a:xfrm>
          <a:prstGeom prst="rect">
            <a:avLst/>
          </a:prstGeom>
          <a:noFill/>
        </p:spPr>
        <p:txBody>
          <a:bodyPr wrap="square" rtlCol="0">
            <a:spAutoFit/>
          </a:bodyPr>
          <a:lstStyle/>
          <a:p>
            <a:r>
              <a:rPr lang="fr-CH" sz="1500" dirty="0">
                <a:solidFill>
                  <a:schemeClr val="bg1"/>
                </a:solidFill>
                <a:latin typeface="Arial" pitchFamily="34" charset="0"/>
                <a:cs typeface="Arial" pitchFamily="34" charset="0"/>
              </a:rPr>
              <a:t>Prof. Yvan Jeanneret </a:t>
            </a:r>
          </a:p>
          <a:p>
            <a:r>
              <a:rPr lang="fr-CH" sz="1500" dirty="0" smtClean="0">
                <a:solidFill>
                  <a:schemeClr val="bg1"/>
                </a:solidFill>
                <a:latin typeface="Arial" pitchFamily="34" charset="0"/>
                <a:cs typeface="Arial" pitchFamily="34" charset="0"/>
              </a:rPr>
              <a:t>121</a:t>
            </a:r>
            <a:r>
              <a:rPr lang="fr-CH" sz="1500" baseline="30000" dirty="0" smtClean="0">
                <a:solidFill>
                  <a:schemeClr val="bg1"/>
                </a:solidFill>
                <a:latin typeface="Arial" pitchFamily="34" charset="0"/>
                <a:cs typeface="Arial" pitchFamily="34" charset="0"/>
              </a:rPr>
              <a:t>e</a:t>
            </a:r>
            <a:r>
              <a:rPr lang="fr-CH" sz="1500" dirty="0" smtClean="0">
                <a:solidFill>
                  <a:schemeClr val="bg1"/>
                </a:solidFill>
                <a:latin typeface="Arial" pitchFamily="34" charset="0"/>
                <a:cs typeface="Arial" pitchFamily="34" charset="0"/>
              </a:rPr>
              <a:t> Journée suisse des avocats</a:t>
            </a:r>
            <a:endParaRPr lang="fr-CH" sz="1500" dirty="0">
              <a:solidFill>
                <a:schemeClr val="bg1"/>
              </a:solidFill>
              <a:latin typeface="Arial" pitchFamily="34" charset="0"/>
              <a:cs typeface="Arial" pitchFamily="34" charset="0"/>
            </a:endParaRPr>
          </a:p>
          <a:p>
            <a:r>
              <a:rPr lang="fr-CH" sz="1500" dirty="0" smtClean="0">
                <a:solidFill>
                  <a:schemeClr val="bg1"/>
                </a:solidFill>
                <a:latin typeface="Arial" pitchFamily="34" charset="0"/>
                <a:cs typeface="Arial" pitchFamily="34" charset="0"/>
              </a:rPr>
              <a:t>17.06.2022</a:t>
            </a:r>
            <a:endParaRPr lang="fr-CH" sz="1500" dirty="0">
              <a:solidFill>
                <a:schemeClr val="bg1"/>
              </a:solidFill>
              <a:latin typeface="Arial" pitchFamily="34" charset="0"/>
              <a:cs typeface="Arial" pitchFamily="34" charset="0"/>
            </a:endParaRPr>
          </a:p>
        </p:txBody>
      </p:sp>
      <p:sp>
        <p:nvSpPr>
          <p:cNvPr id="2" name="ZoneTexte 1"/>
          <p:cNvSpPr txBox="1"/>
          <p:nvPr/>
        </p:nvSpPr>
        <p:spPr>
          <a:xfrm>
            <a:off x="539552" y="1196752"/>
            <a:ext cx="7560840" cy="400110"/>
          </a:xfrm>
          <a:prstGeom prst="rect">
            <a:avLst/>
          </a:prstGeom>
          <a:noFill/>
        </p:spPr>
        <p:txBody>
          <a:bodyPr wrap="square" rtlCol="0">
            <a:spAutoFit/>
          </a:bodyPr>
          <a:lstStyle/>
          <a:p>
            <a:r>
              <a:rPr lang="fr-CH" sz="2000" b="1" dirty="0"/>
              <a:t>2</a:t>
            </a:r>
            <a:r>
              <a:rPr lang="fr-CH" sz="2000" b="1" dirty="0" smtClean="0"/>
              <a:t>.	Un toilettage (imparfait)</a:t>
            </a:r>
          </a:p>
        </p:txBody>
      </p:sp>
      <p:sp>
        <p:nvSpPr>
          <p:cNvPr id="4" name="AutoShape 2" descr="Log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6" name="AutoShape 4" descr="Logo"/>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8" name="AutoShape 6" descr="Logo"/>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103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1599" y="463887"/>
            <a:ext cx="2040161" cy="516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Rectangle 9"/>
          <p:cNvSpPr/>
          <p:nvPr/>
        </p:nvSpPr>
        <p:spPr>
          <a:xfrm>
            <a:off x="467544" y="1667410"/>
            <a:ext cx="7848872" cy="4370427"/>
          </a:xfrm>
          <a:prstGeom prst="rect">
            <a:avLst/>
          </a:prstGeom>
        </p:spPr>
        <p:txBody>
          <a:bodyPr wrap="square">
            <a:spAutoFit/>
          </a:bodyPr>
          <a:lstStyle/>
          <a:p>
            <a:r>
              <a:rPr lang="fr-CH" sz="1500" b="1" dirty="0" smtClean="0"/>
              <a:t>ATF 141 IV 289</a:t>
            </a:r>
          </a:p>
          <a:p>
            <a:endParaRPr lang="fr-CH" sz="900" b="1" dirty="0"/>
          </a:p>
          <a:p>
            <a:r>
              <a:rPr lang="fr-CH" sz="1500" b="1" dirty="0" smtClean="0"/>
              <a:t>Art</a:t>
            </a:r>
            <a:r>
              <a:rPr lang="fr-CH" sz="1500" b="1" dirty="0"/>
              <a:t>. </a:t>
            </a:r>
            <a:r>
              <a:rPr lang="fr-CH" sz="1500" b="1" dirty="0" smtClean="0"/>
              <a:t>131 CPP</a:t>
            </a:r>
          </a:p>
          <a:p>
            <a:r>
              <a:rPr lang="fr-CH" sz="1500" dirty="0" smtClean="0"/>
              <a:t>(…)</a:t>
            </a:r>
            <a:endParaRPr lang="fr-CH" sz="1500" dirty="0"/>
          </a:p>
          <a:p>
            <a:pPr algn="just"/>
            <a:r>
              <a:rPr lang="fr-FR" sz="1500" baseline="30000" dirty="0" smtClean="0"/>
              <a:t>3</a:t>
            </a:r>
            <a:r>
              <a:rPr lang="fr-FR" sz="1500" dirty="0"/>
              <a:t> Les preuves administrées avant qu’un défenseur ait été désigné, alors même que la nécessité d’une défense aurait dû être reconnue, ne sont </a:t>
            </a:r>
            <a:r>
              <a:rPr lang="fr-FR" sz="1500" u="sng" dirty="0"/>
              <a:t>exploitables</a:t>
            </a:r>
            <a:r>
              <a:rPr lang="fr-FR" sz="1500" dirty="0"/>
              <a:t> qu’à condition que le prévenu renonce à en répéter l’administration.</a:t>
            </a:r>
          </a:p>
          <a:p>
            <a:pPr algn="just"/>
            <a:endParaRPr lang="fr-CH" sz="900" dirty="0"/>
          </a:p>
          <a:p>
            <a:pPr algn="just"/>
            <a:r>
              <a:rPr lang="fr-CH" sz="1500" b="1" dirty="0" smtClean="0"/>
              <a:t>Art. 131 </a:t>
            </a:r>
            <a:r>
              <a:rPr lang="fr-CH" sz="1500" b="1" dirty="0" err="1" smtClean="0"/>
              <a:t>StPO</a:t>
            </a:r>
            <a:endParaRPr lang="fr-CH" sz="1500" b="1" dirty="0"/>
          </a:p>
          <a:p>
            <a:pPr algn="just"/>
            <a:r>
              <a:rPr lang="de-DE" sz="1500" dirty="0" smtClean="0"/>
              <a:t>(…)</a:t>
            </a:r>
          </a:p>
          <a:p>
            <a:pPr algn="just"/>
            <a:r>
              <a:rPr lang="de-DE" sz="1500" baseline="30000" dirty="0" smtClean="0"/>
              <a:t>3</a:t>
            </a:r>
            <a:r>
              <a:rPr lang="de-DE" sz="1500" dirty="0" smtClean="0"/>
              <a:t> Wurden </a:t>
            </a:r>
            <a:r>
              <a:rPr lang="de-DE" sz="1500" dirty="0"/>
              <a:t>in Fällen, in denen die Verteidigung erkennbar notwendig gewesen wäre, Beweise erhoben, bevor eine Verteidigerin oder ein Verteidiger bestellt worden ist, so ist die Beweiserhebung nur </a:t>
            </a:r>
            <a:r>
              <a:rPr lang="de-DE" sz="1500" u="sng" dirty="0"/>
              <a:t>gültig</a:t>
            </a:r>
            <a:r>
              <a:rPr lang="de-DE" sz="1500" dirty="0"/>
              <a:t>, wenn die beschuldigte Person auf ihre Wiederholung verzichtet</a:t>
            </a:r>
            <a:r>
              <a:rPr lang="de-DE" sz="1500" dirty="0" smtClean="0"/>
              <a:t>.</a:t>
            </a:r>
          </a:p>
          <a:p>
            <a:pPr algn="just"/>
            <a:endParaRPr lang="de-DE" sz="900" u="sng" dirty="0"/>
          </a:p>
          <a:p>
            <a:pPr algn="just"/>
            <a:r>
              <a:rPr lang="de-DE" sz="1500" b="1" dirty="0" smtClean="0"/>
              <a:t>Art. 131 </a:t>
            </a:r>
            <a:r>
              <a:rPr lang="de-DE" sz="1500" b="1" dirty="0" err="1" smtClean="0"/>
              <a:t>nCPP</a:t>
            </a:r>
            <a:endParaRPr lang="de-DE" sz="1500" b="1" dirty="0" smtClean="0"/>
          </a:p>
          <a:p>
            <a:pPr algn="just"/>
            <a:r>
              <a:rPr lang="fr-CH" sz="1500" baseline="30000" dirty="0" smtClean="0"/>
              <a:t>3 </a:t>
            </a:r>
            <a:r>
              <a:rPr lang="de-DE" sz="1500" dirty="0" smtClean="0"/>
              <a:t>Wurden </a:t>
            </a:r>
            <a:r>
              <a:rPr lang="de-DE" sz="1500" dirty="0"/>
              <a:t>in Fällen, in denen die Verteidigung erkennbar notwendig gewesen </a:t>
            </a:r>
            <a:r>
              <a:rPr lang="de-DE" sz="1500" dirty="0" smtClean="0"/>
              <a:t>wäre, Beweise </a:t>
            </a:r>
            <a:r>
              <a:rPr lang="de-DE" sz="1500" dirty="0"/>
              <a:t>erhoben, bevor eine Verteidigerin oder ein Verteidiger bestellt worden ist, </a:t>
            </a:r>
            <a:r>
              <a:rPr lang="de-DE" sz="1500" dirty="0" smtClean="0"/>
              <a:t>so </a:t>
            </a:r>
            <a:r>
              <a:rPr lang="de-DE" sz="1500" dirty="0"/>
              <a:t>sind diese Beweise nur </a:t>
            </a:r>
            <a:r>
              <a:rPr lang="de-DE" sz="1500" u="sng" dirty="0"/>
              <a:t>verwertbar</a:t>
            </a:r>
            <a:r>
              <a:rPr lang="de-DE" sz="1500" dirty="0"/>
              <a:t>, wenn die beschuldigte Person auf eine </a:t>
            </a:r>
            <a:r>
              <a:rPr lang="de-DE" sz="1500" dirty="0" smtClean="0"/>
              <a:t>Wiederholung </a:t>
            </a:r>
            <a:r>
              <a:rPr lang="de-DE" sz="1500" dirty="0"/>
              <a:t>der Beweiserhebung verzichtet.</a:t>
            </a:r>
          </a:p>
          <a:p>
            <a:pPr algn="just"/>
            <a:endParaRPr lang="fr-CH" sz="1500" baseline="30000" dirty="0"/>
          </a:p>
        </p:txBody>
      </p:sp>
    </p:spTree>
    <p:extLst>
      <p:ext uri="{BB962C8B-B14F-4D97-AF65-F5344CB8AC3E}">
        <p14:creationId xmlns:p14="http://schemas.microsoft.com/office/powerpoint/2010/main" val="7998295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descr="droit.jpg"/>
          <p:cNvPicPr>
            <a:picLocks noChangeAspect="1"/>
          </p:cNvPicPr>
          <p:nvPr/>
        </p:nvPicPr>
        <p:blipFill>
          <a:blip r:embed="rId2" cstate="print"/>
          <a:stretch>
            <a:fillRect/>
          </a:stretch>
        </p:blipFill>
        <p:spPr>
          <a:xfrm>
            <a:off x="0" y="5779008"/>
            <a:ext cx="9144000" cy="1078992"/>
          </a:xfrm>
          <a:prstGeom prst="rect">
            <a:avLst/>
          </a:prstGeom>
        </p:spPr>
      </p:pic>
      <p:sp>
        <p:nvSpPr>
          <p:cNvPr id="5" name="ZoneTexte 4"/>
          <p:cNvSpPr txBox="1"/>
          <p:nvPr/>
        </p:nvSpPr>
        <p:spPr>
          <a:xfrm>
            <a:off x="348280" y="5921694"/>
            <a:ext cx="5159824" cy="784830"/>
          </a:xfrm>
          <a:prstGeom prst="rect">
            <a:avLst/>
          </a:prstGeom>
          <a:noFill/>
        </p:spPr>
        <p:txBody>
          <a:bodyPr wrap="square" rtlCol="0">
            <a:spAutoFit/>
          </a:bodyPr>
          <a:lstStyle/>
          <a:p>
            <a:r>
              <a:rPr lang="fr-CH" sz="1500" dirty="0">
                <a:solidFill>
                  <a:schemeClr val="bg1"/>
                </a:solidFill>
                <a:latin typeface="Arial" pitchFamily="34" charset="0"/>
                <a:cs typeface="Arial" pitchFamily="34" charset="0"/>
              </a:rPr>
              <a:t>Prof. Yvan Jeanneret </a:t>
            </a:r>
          </a:p>
          <a:p>
            <a:r>
              <a:rPr lang="fr-CH" sz="1500" dirty="0" smtClean="0">
                <a:solidFill>
                  <a:schemeClr val="bg1"/>
                </a:solidFill>
                <a:latin typeface="Arial" pitchFamily="34" charset="0"/>
                <a:cs typeface="Arial" pitchFamily="34" charset="0"/>
              </a:rPr>
              <a:t>121</a:t>
            </a:r>
            <a:r>
              <a:rPr lang="fr-CH" sz="1500" baseline="30000" dirty="0" smtClean="0">
                <a:solidFill>
                  <a:schemeClr val="bg1"/>
                </a:solidFill>
                <a:latin typeface="Arial" pitchFamily="34" charset="0"/>
                <a:cs typeface="Arial" pitchFamily="34" charset="0"/>
              </a:rPr>
              <a:t>e</a:t>
            </a:r>
            <a:r>
              <a:rPr lang="fr-CH" sz="1500" dirty="0" smtClean="0">
                <a:solidFill>
                  <a:schemeClr val="bg1"/>
                </a:solidFill>
                <a:latin typeface="Arial" pitchFamily="34" charset="0"/>
                <a:cs typeface="Arial" pitchFamily="34" charset="0"/>
              </a:rPr>
              <a:t> Journée suisse des avocats</a:t>
            </a:r>
            <a:endParaRPr lang="fr-CH" sz="1500" dirty="0">
              <a:solidFill>
                <a:schemeClr val="bg1"/>
              </a:solidFill>
              <a:latin typeface="Arial" pitchFamily="34" charset="0"/>
              <a:cs typeface="Arial" pitchFamily="34" charset="0"/>
            </a:endParaRPr>
          </a:p>
          <a:p>
            <a:r>
              <a:rPr lang="fr-CH" sz="1500" dirty="0" smtClean="0">
                <a:solidFill>
                  <a:schemeClr val="bg1"/>
                </a:solidFill>
                <a:latin typeface="Arial" pitchFamily="34" charset="0"/>
                <a:cs typeface="Arial" pitchFamily="34" charset="0"/>
              </a:rPr>
              <a:t>17.06.2022</a:t>
            </a:r>
            <a:endParaRPr lang="fr-CH" sz="1500" dirty="0">
              <a:solidFill>
                <a:schemeClr val="bg1"/>
              </a:solidFill>
              <a:latin typeface="Arial" pitchFamily="34" charset="0"/>
              <a:cs typeface="Arial" pitchFamily="34" charset="0"/>
            </a:endParaRPr>
          </a:p>
        </p:txBody>
      </p:sp>
      <p:sp>
        <p:nvSpPr>
          <p:cNvPr id="2" name="ZoneTexte 1"/>
          <p:cNvSpPr txBox="1"/>
          <p:nvPr/>
        </p:nvSpPr>
        <p:spPr>
          <a:xfrm>
            <a:off x="539552" y="1340768"/>
            <a:ext cx="7560840" cy="400110"/>
          </a:xfrm>
          <a:prstGeom prst="rect">
            <a:avLst/>
          </a:prstGeom>
          <a:noFill/>
        </p:spPr>
        <p:txBody>
          <a:bodyPr wrap="square" rtlCol="0">
            <a:spAutoFit/>
          </a:bodyPr>
          <a:lstStyle/>
          <a:p>
            <a:r>
              <a:rPr lang="fr-CH" sz="2000" b="1" dirty="0"/>
              <a:t>2</a:t>
            </a:r>
            <a:r>
              <a:rPr lang="fr-CH" sz="2000" b="1" dirty="0" smtClean="0"/>
              <a:t>.	Un toilettage imparfait</a:t>
            </a:r>
          </a:p>
        </p:txBody>
      </p:sp>
      <p:sp>
        <p:nvSpPr>
          <p:cNvPr id="4" name="AutoShape 2" descr="Log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6" name="AutoShape 4" descr="Logo"/>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8" name="AutoShape 6" descr="Logo"/>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103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1599" y="463887"/>
            <a:ext cx="2040161" cy="516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Rectangle 9"/>
          <p:cNvSpPr/>
          <p:nvPr/>
        </p:nvSpPr>
        <p:spPr>
          <a:xfrm>
            <a:off x="467544" y="1958637"/>
            <a:ext cx="7488832" cy="3031599"/>
          </a:xfrm>
          <a:prstGeom prst="rect">
            <a:avLst/>
          </a:prstGeom>
        </p:spPr>
        <p:txBody>
          <a:bodyPr wrap="square">
            <a:spAutoFit/>
          </a:bodyPr>
          <a:lstStyle/>
          <a:p>
            <a:r>
              <a:rPr lang="fr-CH" sz="1600" b="1" dirty="0" smtClean="0"/>
              <a:t>ATF 139 IV 89</a:t>
            </a:r>
          </a:p>
          <a:p>
            <a:endParaRPr lang="fr-CH" sz="1600" b="1" dirty="0"/>
          </a:p>
          <a:p>
            <a:r>
              <a:rPr lang="fr-CH" sz="1600" b="1" dirty="0"/>
              <a:t>Art. </a:t>
            </a:r>
            <a:r>
              <a:rPr lang="fr-CH" sz="1600" b="1" dirty="0" smtClean="0"/>
              <a:t>117 CPP</a:t>
            </a:r>
          </a:p>
          <a:p>
            <a:r>
              <a:rPr lang="fr-CH" sz="1600" dirty="0" smtClean="0"/>
              <a:t>(…)</a:t>
            </a:r>
            <a:endParaRPr lang="fr-CH" sz="1600" dirty="0"/>
          </a:p>
          <a:p>
            <a:pPr algn="just"/>
            <a:r>
              <a:rPr lang="fr-CH" sz="1600" baseline="30000" dirty="0"/>
              <a:t>3</a:t>
            </a:r>
            <a:r>
              <a:rPr lang="fr-CH" sz="1600" dirty="0"/>
              <a:t> </a:t>
            </a:r>
            <a:r>
              <a:rPr lang="fr-FR" sz="1600" dirty="0" smtClean="0"/>
              <a:t>Lorsque </a:t>
            </a:r>
            <a:r>
              <a:rPr lang="fr-FR" sz="1600" dirty="0"/>
              <a:t>les proches de la victime </a:t>
            </a:r>
            <a:r>
              <a:rPr lang="fr-FR" sz="1600" u="sng" dirty="0"/>
              <a:t>se portent parties civiles </a:t>
            </a:r>
            <a:r>
              <a:rPr lang="fr-FR" sz="1600" dirty="0"/>
              <a:t>contre les prévenus, ils jouissent des mêmes droits que la </a:t>
            </a:r>
            <a:r>
              <a:rPr lang="fr-FR" sz="1600" dirty="0" smtClean="0"/>
              <a:t>victime.</a:t>
            </a:r>
          </a:p>
          <a:p>
            <a:pPr algn="just"/>
            <a:endParaRPr lang="fr-CH" sz="1600" u="sng" dirty="0" smtClean="0"/>
          </a:p>
          <a:p>
            <a:pPr algn="just"/>
            <a:r>
              <a:rPr lang="fr-CH" sz="1600" b="1" dirty="0" smtClean="0"/>
              <a:t>Art. 117 </a:t>
            </a:r>
            <a:r>
              <a:rPr lang="fr-CH" sz="1600" b="1" dirty="0" err="1" smtClean="0"/>
              <a:t>StPO</a:t>
            </a:r>
            <a:endParaRPr lang="fr-CH" sz="1600" b="1" dirty="0" smtClean="0"/>
          </a:p>
          <a:p>
            <a:r>
              <a:rPr lang="fr-CH" sz="1600" dirty="0"/>
              <a:t>(…)</a:t>
            </a:r>
          </a:p>
          <a:p>
            <a:pPr algn="just"/>
            <a:r>
              <a:rPr lang="fr-CH" sz="1600" baseline="30000" dirty="0" smtClean="0"/>
              <a:t>3</a:t>
            </a:r>
            <a:r>
              <a:rPr lang="fr-CH" sz="1600" dirty="0"/>
              <a:t> </a:t>
            </a:r>
            <a:r>
              <a:rPr lang="de-DE" sz="1600" u="sng" dirty="0" smtClean="0"/>
              <a:t>Machen </a:t>
            </a:r>
            <a:r>
              <a:rPr lang="de-DE" sz="1600" u="sng" dirty="0"/>
              <a:t>die Angehörigen des Opfers Zivilansprüche geltend</a:t>
            </a:r>
            <a:r>
              <a:rPr lang="de-DE" sz="1600" dirty="0"/>
              <a:t>, so stehen ihnen die gleichen Rechte zu wie dem </a:t>
            </a:r>
            <a:r>
              <a:rPr lang="de-DE" sz="1600" dirty="0" smtClean="0"/>
              <a:t>Opfer.</a:t>
            </a:r>
          </a:p>
          <a:p>
            <a:pPr algn="just"/>
            <a:endParaRPr lang="fr-CH" sz="1500" dirty="0" smtClean="0"/>
          </a:p>
        </p:txBody>
      </p:sp>
    </p:spTree>
    <p:extLst>
      <p:ext uri="{BB962C8B-B14F-4D97-AF65-F5344CB8AC3E}">
        <p14:creationId xmlns:p14="http://schemas.microsoft.com/office/powerpoint/2010/main" val="22624314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descr="droit.jpg"/>
          <p:cNvPicPr>
            <a:picLocks noChangeAspect="1"/>
          </p:cNvPicPr>
          <p:nvPr/>
        </p:nvPicPr>
        <p:blipFill>
          <a:blip r:embed="rId2" cstate="print"/>
          <a:stretch>
            <a:fillRect/>
          </a:stretch>
        </p:blipFill>
        <p:spPr>
          <a:xfrm>
            <a:off x="0" y="5779008"/>
            <a:ext cx="9144000" cy="1078992"/>
          </a:xfrm>
          <a:prstGeom prst="rect">
            <a:avLst/>
          </a:prstGeom>
        </p:spPr>
      </p:pic>
      <p:sp>
        <p:nvSpPr>
          <p:cNvPr id="5" name="ZoneTexte 4"/>
          <p:cNvSpPr txBox="1"/>
          <p:nvPr/>
        </p:nvSpPr>
        <p:spPr>
          <a:xfrm>
            <a:off x="348280" y="5921694"/>
            <a:ext cx="5159824" cy="784830"/>
          </a:xfrm>
          <a:prstGeom prst="rect">
            <a:avLst/>
          </a:prstGeom>
          <a:noFill/>
        </p:spPr>
        <p:txBody>
          <a:bodyPr wrap="square" rtlCol="0">
            <a:spAutoFit/>
          </a:bodyPr>
          <a:lstStyle/>
          <a:p>
            <a:r>
              <a:rPr lang="fr-CH" sz="1500" dirty="0">
                <a:solidFill>
                  <a:schemeClr val="bg1"/>
                </a:solidFill>
                <a:latin typeface="Arial" pitchFamily="34" charset="0"/>
                <a:cs typeface="Arial" pitchFamily="34" charset="0"/>
              </a:rPr>
              <a:t>Prof. Yvan Jeanneret </a:t>
            </a:r>
          </a:p>
          <a:p>
            <a:r>
              <a:rPr lang="fr-CH" sz="1500" dirty="0" smtClean="0">
                <a:solidFill>
                  <a:schemeClr val="bg1"/>
                </a:solidFill>
                <a:latin typeface="Arial" pitchFamily="34" charset="0"/>
                <a:cs typeface="Arial" pitchFamily="34" charset="0"/>
              </a:rPr>
              <a:t>121</a:t>
            </a:r>
            <a:r>
              <a:rPr lang="fr-CH" sz="1500" baseline="30000" dirty="0" smtClean="0">
                <a:solidFill>
                  <a:schemeClr val="bg1"/>
                </a:solidFill>
                <a:latin typeface="Arial" pitchFamily="34" charset="0"/>
                <a:cs typeface="Arial" pitchFamily="34" charset="0"/>
              </a:rPr>
              <a:t>e</a:t>
            </a:r>
            <a:r>
              <a:rPr lang="fr-CH" sz="1500" dirty="0" smtClean="0">
                <a:solidFill>
                  <a:schemeClr val="bg1"/>
                </a:solidFill>
                <a:latin typeface="Arial" pitchFamily="34" charset="0"/>
                <a:cs typeface="Arial" pitchFamily="34" charset="0"/>
              </a:rPr>
              <a:t> Journée suisse des avocats</a:t>
            </a:r>
            <a:endParaRPr lang="fr-CH" sz="1500" dirty="0">
              <a:solidFill>
                <a:schemeClr val="bg1"/>
              </a:solidFill>
              <a:latin typeface="Arial" pitchFamily="34" charset="0"/>
              <a:cs typeface="Arial" pitchFamily="34" charset="0"/>
            </a:endParaRPr>
          </a:p>
          <a:p>
            <a:r>
              <a:rPr lang="fr-CH" sz="1500" dirty="0" smtClean="0">
                <a:solidFill>
                  <a:schemeClr val="bg1"/>
                </a:solidFill>
                <a:latin typeface="Arial" pitchFamily="34" charset="0"/>
                <a:cs typeface="Arial" pitchFamily="34" charset="0"/>
              </a:rPr>
              <a:t>17.06.2022</a:t>
            </a:r>
            <a:endParaRPr lang="fr-CH" sz="1500" dirty="0">
              <a:solidFill>
                <a:schemeClr val="bg1"/>
              </a:solidFill>
              <a:latin typeface="Arial" pitchFamily="34" charset="0"/>
              <a:cs typeface="Arial" pitchFamily="34" charset="0"/>
            </a:endParaRPr>
          </a:p>
        </p:txBody>
      </p:sp>
      <p:sp>
        <p:nvSpPr>
          <p:cNvPr id="2" name="ZoneTexte 1"/>
          <p:cNvSpPr txBox="1"/>
          <p:nvPr/>
        </p:nvSpPr>
        <p:spPr>
          <a:xfrm>
            <a:off x="539552" y="1340768"/>
            <a:ext cx="7560840" cy="400110"/>
          </a:xfrm>
          <a:prstGeom prst="rect">
            <a:avLst/>
          </a:prstGeom>
          <a:noFill/>
        </p:spPr>
        <p:txBody>
          <a:bodyPr wrap="square" rtlCol="0">
            <a:spAutoFit/>
          </a:bodyPr>
          <a:lstStyle/>
          <a:p>
            <a:r>
              <a:rPr lang="fr-CH" sz="2000" b="1" dirty="0"/>
              <a:t>2</a:t>
            </a:r>
            <a:r>
              <a:rPr lang="fr-CH" sz="2000" b="1" dirty="0" smtClean="0"/>
              <a:t>.	Un toilettage imparfait</a:t>
            </a:r>
          </a:p>
        </p:txBody>
      </p:sp>
      <p:sp>
        <p:nvSpPr>
          <p:cNvPr id="4" name="AutoShape 2" descr="Log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6" name="AutoShape 4" descr="Logo"/>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8" name="AutoShape 6" descr="Logo"/>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103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1599" y="463887"/>
            <a:ext cx="2040161" cy="516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Rectangle 9"/>
          <p:cNvSpPr/>
          <p:nvPr/>
        </p:nvSpPr>
        <p:spPr>
          <a:xfrm>
            <a:off x="467544" y="1844824"/>
            <a:ext cx="7488832" cy="3785652"/>
          </a:xfrm>
          <a:prstGeom prst="rect">
            <a:avLst/>
          </a:prstGeom>
        </p:spPr>
        <p:txBody>
          <a:bodyPr wrap="square">
            <a:spAutoFit/>
          </a:bodyPr>
          <a:lstStyle/>
          <a:p>
            <a:r>
              <a:rPr lang="fr-CH" sz="1600" b="1" dirty="0" smtClean="0"/>
              <a:t>ATF 140 IV 202; ATF 143 IV 175</a:t>
            </a:r>
          </a:p>
          <a:p>
            <a:endParaRPr lang="fr-CH" sz="1600" b="1" dirty="0" smtClean="0"/>
          </a:p>
          <a:p>
            <a:r>
              <a:rPr lang="fr-CH" sz="1600" b="1" dirty="0" smtClean="0"/>
              <a:t>Art</a:t>
            </a:r>
            <a:r>
              <a:rPr lang="fr-CH" sz="1600" b="1" dirty="0"/>
              <a:t>. </a:t>
            </a:r>
            <a:r>
              <a:rPr lang="fr-CH" sz="1600" b="1" dirty="0" smtClean="0"/>
              <a:t>393 CPP</a:t>
            </a:r>
          </a:p>
          <a:p>
            <a:r>
              <a:rPr lang="fr-FR" sz="1600" baseline="30000" dirty="0" smtClean="0"/>
              <a:t>1</a:t>
            </a:r>
            <a:r>
              <a:rPr lang="fr-FR" sz="1600" dirty="0" smtClean="0"/>
              <a:t> </a:t>
            </a:r>
            <a:r>
              <a:rPr lang="fr-FR" sz="1600" dirty="0"/>
              <a:t>Le recours est recevable:</a:t>
            </a:r>
          </a:p>
          <a:p>
            <a:pPr marL="342900" indent="-342900">
              <a:buAutoNum type="alphaLcPeriod"/>
            </a:pPr>
            <a:r>
              <a:rPr lang="fr-FR" sz="1600" dirty="0" smtClean="0"/>
              <a:t>(…)</a:t>
            </a:r>
          </a:p>
          <a:p>
            <a:pPr marL="342900" indent="-342900">
              <a:buAutoNum type="alphaLcPeriod"/>
            </a:pPr>
            <a:r>
              <a:rPr lang="fr-FR" sz="1600" dirty="0" smtClean="0"/>
              <a:t>contre </a:t>
            </a:r>
            <a:r>
              <a:rPr lang="fr-FR" sz="1600" dirty="0"/>
              <a:t>les ordonnances, les décisions et les actes de procédure des tribunaux de première instance, </a:t>
            </a:r>
            <a:r>
              <a:rPr lang="fr-FR" sz="1600" u="sng" dirty="0"/>
              <a:t>sauf contre ceux de la direction de la procédure</a:t>
            </a:r>
            <a:r>
              <a:rPr lang="fr-FR" sz="1600" dirty="0"/>
              <a:t>;</a:t>
            </a:r>
            <a:endParaRPr lang="fr-CH" sz="1600" dirty="0" smtClean="0"/>
          </a:p>
          <a:p>
            <a:endParaRPr lang="fr-CH" sz="1600" dirty="0"/>
          </a:p>
          <a:p>
            <a:r>
              <a:rPr lang="fr-CH" sz="1600" b="1" dirty="0" smtClean="0"/>
              <a:t>Art. 393 </a:t>
            </a:r>
            <a:r>
              <a:rPr lang="fr-CH" sz="1600" b="1" dirty="0" err="1" smtClean="0"/>
              <a:t>StPO</a:t>
            </a:r>
            <a:endParaRPr lang="fr-CH" sz="1600" b="1" dirty="0" smtClean="0"/>
          </a:p>
          <a:p>
            <a:r>
              <a:rPr lang="de-DE" sz="1600" baseline="30000" dirty="0" smtClean="0"/>
              <a:t>1</a:t>
            </a:r>
            <a:r>
              <a:rPr lang="de-DE" sz="1600" dirty="0" smtClean="0"/>
              <a:t> Die </a:t>
            </a:r>
            <a:r>
              <a:rPr lang="de-DE" sz="1600" dirty="0"/>
              <a:t>Beschwerde ist zulässig gegen:</a:t>
            </a:r>
          </a:p>
          <a:p>
            <a:pPr marL="342900" indent="-342900">
              <a:buAutoNum type="alphaLcPeriod"/>
            </a:pPr>
            <a:r>
              <a:rPr lang="de-DE" sz="1600" dirty="0" smtClean="0"/>
              <a:t>(…)</a:t>
            </a:r>
          </a:p>
          <a:p>
            <a:pPr marL="342900" indent="-342900">
              <a:buAutoNum type="alphaLcPeriod"/>
            </a:pPr>
            <a:r>
              <a:rPr lang="de-DE" sz="1600" dirty="0" smtClean="0"/>
              <a:t>die </a:t>
            </a:r>
            <a:r>
              <a:rPr lang="de-DE" sz="1600" dirty="0"/>
              <a:t>Verfügungen und Beschlüsse sowie die Verfahrenshandlungen der erstinstanzlichen Gerichte; </a:t>
            </a:r>
            <a:r>
              <a:rPr lang="de-DE" sz="1600" u="sng" dirty="0"/>
              <a:t>ausgenommen sind verfahrensleitende Entscheide</a:t>
            </a:r>
            <a:r>
              <a:rPr lang="de-DE" sz="1600" dirty="0"/>
              <a:t>;</a:t>
            </a:r>
            <a:endParaRPr lang="fr-CH" sz="1600" dirty="0"/>
          </a:p>
          <a:p>
            <a:endParaRPr lang="fr-CH" sz="1600" dirty="0" smtClean="0"/>
          </a:p>
          <a:p>
            <a:endParaRPr lang="fr-CH" sz="1600" dirty="0" smtClean="0"/>
          </a:p>
        </p:txBody>
      </p:sp>
    </p:spTree>
    <p:extLst>
      <p:ext uri="{BB962C8B-B14F-4D97-AF65-F5344CB8AC3E}">
        <p14:creationId xmlns:p14="http://schemas.microsoft.com/office/powerpoint/2010/main" val="2780080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4041</TotalTime>
  <Words>2193</Words>
  <Application>Microsoft Office PowerPoint</Application>
  <PresentationFormat>Affichage à l'écran (4:3)</PresentationFormat>
  <Paragraphs>309</Paragraphs>
  <Slides>25</Slides>
  <Notes>0</Notes>
  <HiddenSlides>0</HiddenSlides>
  <MMClips>0</MMClips>
  <ScaleCrop>false</ScaleCrop>
  <HeadingPairs>
    <vt:vector size="4" baseType="variant">
      <vt:variant>
        <vt:lpstr>Thème</vt:lpstr>
      </vt:variant>
      <vt:variant>
        <vt:i4>1</vt:i4>
      </vt:variant>
      <vt:variant>
        <vt:lpstr>Titres des diapositives</vt:lpstr>
      </vt:variant>
      <vt:variant>
        <vt:i4>25</vt:i4>
      </vt:variant>
    </vt:vector>
  </HeadingPairs>
  <TitlesOfParts>
    <vt:vector size="26" baseType="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Université de Genève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UNIGE</dc:creator>
  <cp:lastModifiedBy>Yvan</cp:lastModifiedBy>
  <cp:revision>185</cp:revision>
  <cp:lastPrinted>2021-11-14T22:17:05Z</cp:lastPrinted>
  <dcterms:created xsi:type="dcterms:W3CDTF">2010-01-08T14:26:33Z</dcterms:created>
  <dcterms:modified xsi:type="dcterms:W3CDTF">2022-06-12T14:52:02Z</dcterms:modified>
</cp:coreProperties>
</file>