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7"/>
  </p:notesMasterIdLst>
  <p:handoutMasterIdLst>
    <p:handoutMasterId r:id="rId28"/>
  </p:handoutMasterIdLst>
  <p:sldIdLst>
    <p:sldId id="257" r:id="rId2"/>
    <p:sldId id="258" r:id="rId3"/>
    <p:sldId id="259" r:id="rId4"/>
    <p:sldId id="260" r:id="rId5"/>
    <p:sldId id="261" r:id="rId6"/>
    <p:sldId id="262" r:id="rId7"/>
    <p:sldId id="263" r:id="rId8"/>
    <p:sldId id="265" r:id="rId9"/>
    <p:sldId id="264" r:id="rId10"/>
    <p:sldId id="266" r:id="rId11"/>
    <p:sldId id="267" r:id="rId12"/>
    <p:sldId id="268" r:id="rId13"/>
    <p:sldId id="279" r:id="rId14"/>
    <p:sldId id="280" r:id="rId15"/>
    <p:sldId id="281" r:id="rId16"/>
    <p:sldId id="269" r:id="rId17"/>
    <p:sldId id="270" r:id="rId18"/>
    <p:sldId id="271" r:id="rId19"/>
    <p:sldId id="272" r:id="rId20"/>
    <p:sldId id="273" r:id="rId21"/>
    <p:sldId id="274" r:id="rId22"/>
    <p:sldId id="276" r:id="rId23"/>
    <p:sldId id="275" r:id="rId24"/>
    <p:sldId id="277" r:id="rId25"/>
    <p:sldId id="278" r:id="rId26"/>
  </p:sldIdLst>
  <p:sldSz cx="9144000" cy="6858000" type="screen4x3"/>
  <p:notesSz cx="6858000" cy="99472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79" userDrawn="1">
          <p15:clr>
            <a:srgbClr val="A4A3A4"/>
          </p15:clr>
        </p15:guide>
        <p15:guide id="2" pos="2158" userDrawn="1">
          <p15:clr>
            <a:srgbClr val="A4A3A4"/>
          </p15:clr>
        </p15:guide>
        <p15:guide id="3" orient="horz" pos="3126" userDrawn="1">
          <p15:clr>
            <a:srgbClr val="A4A3A4"/>
          </p15:clr>
        </p15:guide>
        <p15:guide id="4" pos="2140" userDrawn="1">
          <p15:clr>
            <a:srgbClr val="A4A3A4"/>
          </p15:clr>
        </p15:guide>
        <p15:guide id="5" orient="horz" pos="2885">
          <p15:clr>
            <a:srgbClr val="A4A3A4"/>
          </p15:clr>
        </p15:guide>
        <p15:guide id="6" orient="horz" pos="3133">
          <p15:clr>
            <a:srgbClr val="A4A3A4"/>
          </p15:clr>
        </p15:guide>
        <p15:guide id="7" pos="2179">
          <p15:clr>
            <a:srgbClr val="A4A3A4"/>
          </p15:clr>
        </p15:guide>
        <p15:guide id="8" pos="216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063" autoAdjust="0"/>
    <p:restoredTop sz="94693" autoAdjust="0"/>
  </p:normalViewPr>
  <p:slideViewPr>
    <p:cSldViewPr>
      <p:cViewPr varScale="1">
        <p:scale>
          <a:sx n="87" d="100"/>
          <a:sy n="87" d="100"/>
        </p:scale>
        <p:origin x="192" y="13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92" y="-102"/>
      </p:cViewPr>
      <p:guideLst>
        <p:guide orient="horz" pos="2879"/>
        <p:guide pos="2158"/>
        <p:guide orient="horz" pos="3126"/>
        <p:guide pos="2140"/>
        <p:guide orient="horz" pos="2885"/>
        <p:guide orient="horz" pos="3133"/>
        <p:guide pos="2179"/>
        <p:guide pos="216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1"/>
            <a:ext cx="2971799" cy="497363"/>
          </a:xfrm>
          <a:prstGeom prst="rect">
            <a:avLst/>
          </a:prstGeom>
        </p:spPr>
        <p:txBody>
          <a:bodyPr vert="horz" lIns="91869" tIns="45935" rIns="91869" bIns="45935" rtlCol="0"/>
          <a:lstStyle>
            <a:lvl1pPr algn="l">
              <a:defRPr sz="1200"/>
            </a:lvl1pPr>
          </a:lstStyle>
          <a:p>
            <a:endParaRPr lang="fr-CH"/>
          </a:p>
        </p:txBody>
      </p:sp>
      <p:sp>
        <p:nvSpPr>
          <p:cNvPr id="3" name="Espace réservé de la date 2"/>
          <p:cNvSpPr>
            <a:spLocks noGrp="1"/>
          </p:cNvSpPr>
          <p:nvPr>
            <p:ph type="dt" sz="quarter" idx="1"/>
          </p:nvPr>
        </p:nvSpPr>
        <p:spPr>
          <a:xfrm>
            <a:off x="3884614" y="1"/>
            <a:ext cx="2971799" cy="497363"/>
          </a:xfrm>
          <a:prstGeom prst="rect">
            <a:avLst/>
          </a:prstGeom>
        </p:spPr>
        <p:txBody>
          <a:bodyPr vert="horz" lIns="91869" tIns="45935" rIns="91869" bIns="45935" rtlCol="0"/>
          <a:lstStyle>
            <a:lvl1pPr algn="r">
              <a:defRPr sz="1200"/>
            </a:lvl1pPr>
          </a:lstStyle>
          <a:p>
            <a:fld id="{6D36882B-A2D1-413F-85CA-9EAD2E9C4813}" type="datetimeFigureOut">
              <a:rPr lang="fr-CH" smtClean="0"/>
              <a:pPr/>
              <a:t>15.06.22</a:t>
            </a:fld>
            <a:endParaRPr lang="fr-CH"/>
          </a:p>
        </p:txBody>
      </p:sp>
      <p:sp>
        <p:nvSpPr>
          <p:cNvPr id="4" name="Espace réservé du pied de page 3"/>
          <p:cNvSpPr>
            <a:spLocks noGrp="1"/>
          </p:cNvSpPr>
          <p:nvPr>
            <p:ph type="ftr" sz="quarter" idx="2"/>
          </p:nvPr>
        </p:nvSpPr>
        <p:spPr>
          <a:xfrm>
            <a:off x="2" y="9448186"/>
            <a:ext cx="2971799" cy="497363"/>
          </a:xfrm>
          <a:prstGeom prst="rect">
            <a:avLst/>
          </a:prstGeom>
        </p:spPr>
        <p:txBody>
          <a:bodyPr vert="horz" lIns="91869" tIns="45935" rIns="91869" bIns="45935" rtlCol="0" anchor="b"/>
          <a:lstStyle>
            <a:lvl1pPr algn="l">
              <a:defRPr sz="1200"/>
            </a:lvl1pPr>
          </a:lstStyle>
          <a:p>
            <a:endParaRPr lang="fr-CH"/>
          </a:p>
        </p:txBody>
      </p:sp>
      <p:sp>
        <p:nvSpPr>
          <p:cNvPr id="5" name="Espace réservé du numéro de diapositive 4"/>
          <p:cNvSpPr>
            <a:spLocks noGrp="1"/>
          </p:cNvSpPr>
          <p:nvPr>
            <p:ph type="sldNum" sz="quarter" idx="3"/>
          </p:nvPr>
        </p:nvSpPr>
        <p:spPr>
          <a:xfrm>
            <a:off x="3884614" y="9448186"/>
            <a:ext cx="2971799" cy="497363"/>
          </a:xfrm>
          <a:prstGeom prst="rect">
            <a:avLst/>
          </a:prstGeom>
        </p:spPr>
        <p:txBody>
          <a:bodyPr vert="horz" lIns="91869" tIns="45935" rIns="91869" bIns="45935" rtlCol="0" anchor="b"/>
          <a:lstStyle>
            <a:lvl1pPr algn="r">
              <a:defRPr sz="1200"/>
            </a:lvl1pPr>
          </a:lstStyle>
          <a:p>
            <a:fld id="{EB0ABC46-526F-4C5C-9054-96317A285D51}" type="slidenum">
              <a:rPr lang="fr-CH" smtClean="0"/>
              <a:pPr/>
              <a:t>‹Nr.›</a:t>
            </a:fld>
            <a:endParaRPr lang="fr-CH"/>
          </a:p>
        </p:txBody>
      </p:sp>
    </p:spTree>
    <p:extLst>
      <p:ext uri="{BB962C8B-B14F-4D97-AF65-F5344CB8AC3E}">
        <p14:creationId xmlns:p14="http://schemas.microsoft.com/office/powerpoint/2010/main" val="41069655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1"/>
            <a:ext cx="2971799" cy="497363"/>
          </a:xfrm>
          <a:prstGeom prst="rect">
            <a:avLst/>
          </a:prstGeom>
        </p:spPr>
        <p:txBody>
          <a:bodyPr vert="horz" lIns="91869" tIns="45935" rIns="91869" bIns="45935" rtlCol="0"/>
          <a:lstStyle>
            <a:lvl1pPr algn="l">
              <a:defRPr sz="1200"/>
            </a:lvl1pPr>
          </a:lstStyle>
          <a:p>
            <a:endParaRPr lang="fr-CH"/>
          </a:p>
        </p:txBody>
      </p:sp>
      <p:sp>
        <p:nvSpPr>
          <p:cNvPr id="3" name="Espace réservé de la date 2"/>
          <p:cNvSpPr>
            <a:spLocks noGrp="1"/>
          </p:cNvSpPr>
          <p:nvPr>
            <p:ph type="dt" idx="1"/>
          </p:nvPr>
        </p:nvSpPr>
        <p:spPr>
          <a:xfrm>
            <a:off x="3884614" y="1"/>
            <a:ext cx="2971799" cy="497363"/>
          </a:xfrm>
          <a:prstGeom prst="rect">
            <a:avLst/>
          </a:prstGeom>
        </p:spPr>
        <p:txBody>
          <a:bodyPr vert="horz" lIns="91869" tIns="45935" rIns="91869" bIns="45935" rtlCol="0"/>
          <a:lstStyle>
            <a:lvl1pPr algn="r">
              <a:defRPr sz="1200"/>
            </a:lvl1pPr>
          </a:lstStyle>
          <a:p>
            <a:fld id="{5CCE9BF9-BDC7-4BFA-987A-30DB5BB18CBA}" type="datetimeFigureOut">
              <a:rPr lang="fr-CH" smtClean="0"/>
              <a:pPr/>
              <a:t>15.06.22</a:t>
            </a:fld>
            <a:endParaRPr lang="fr-CH"/>
          </a:p>
        </p:txBody>
      </p:sp>
      <p:sp>
        <p:nvSpPr>
          <p:cNvPr id="4" name="Espace réservé de l'image des diapositives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869" tIns="45935" rIns="91869" bIns="45935" rtlCol="0" anchor="ctr"/>
          <a:lstStyle/>
          <a:p>
            <a:endParaRPr lang="fr-CH"/>
          </a:p>
        </p:txBody>
      </p:sp>
      <p:sp>
        <p:nvSpPr>
          <p:cNvPr id="5" name="Espace réservé des commentaires 4"/>
          <p:cNvSpPr>
            <a:spLocks noGrp="1"/>
          </p:cNvSpPr>
          <p:nvPr>
            <p:ph type="body" sz="quarter" idx="3"/>
          </p:nvPr>
        </p:nvSpPr>
        <p:spPr>
          <a:xfrm>
            <a:off x="685801" y="4724956"/>
            <a:ext cx="5486400" cy="4476273"/>
          </a:xfrm>
          <a:prstGeom prst="rect">
            <a:avLst/>
          </a:prstGeom>
        </p:spPr>
        <p:txBody>
          <a:bodyPr vert="horz" lIns="91869" tIns="45935" rIns="91869" bIns="45935"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6" name="Espace réservé du pied de page 5"/>
          <p:cNvSpPr>
            <a:spLocks noGrp="1"/>
          </p:cNvSpPr>
          <p:nvPr>
            <p:ph type="ftr" sz="quarter" idx="4"/>
          </p:nvPr>
        </p:nvSpPr>
        <p:spPr>
          <a:xfrm>
            <a:off x="2" y="9448186"/>
            <a:ext cx="2971799" cy="497363"/>
          </a:xfrm>
          <a:prstGeom prst="rect">
            <a:avLst/>
          </a:prstGeom>
        </p:spPr>
        <p:txBody>
          <a:bodyPr vert="horz" lIns="91869" tIns="45935" rIns="91869" bIns="45935" rtlCol="0" anchor="b"/>
          <a:lstStyle>
            <a:lvl1pPr algn="l">
              <a:defRPr sz="1200"/>
            </a:lvl1pPr>
          </a:lstStyle>
          <a:p>
            <a:endParaRPr lang="fr-CH"/>
          </a:p>
        </p:txBody>
      </p:sp>
      <p:sp>
        <p:nvSpPr>
          <p:cNvPr id="7" name="Espace réservé du numéro de diapositive 6"/>
          <p:cNvSpPr>
            <a:spLocks noGrp="1"/>
          </p:cNvSpPr>
          <p:nvPr>
            <p:ph type="sldNum" sz="quarter" idx="5"/>
          </p:nvPr>
        </p:nvSpPr>
        <p:spPr>
          <a:xfrm>
            <a:off x="3884614" y="9448186"/>
            <a:ext cx="2971799" cy="497363"/>
          </a:xfrm>
          <a:prstGeom prst="rect">
            <a:avLst/>
          </a:prstGeom>
        </p:spPr>
        <p:txBody>
          <a:bodyPr vert="horz" lIns="91869" tIns="45935" rIns="91869" bIns="45935" rtlCol="0" anchor="b"/>
          <a:lstStyle>
            <a:lvl1pPr algn="r">
              <a:defRPr sz="1200"/>
            </a:lvl1pPr>
          </a:lstStyle>
          <a:p>
            <a:fld id="{DD354B78-5D98-4BE7-92EB-8E725342C268}" type="slidenum">
              <a:rPr lang="fr-CH" smtClean="0"/>
              <a:pPr/>
              <a:t>‹Nr.›</a:t>
            </a:fld>
            <a:endParaRPr lang="fr-CH"/>
          </a:p>
        </p:txBody>
      </p:sp>
    </p:spTree>
    <p:extLst>
      <p:ext uri="{BB962C8B-B14F-4D97-AF65-F5344CB8AC3E}">
        <p14:creationId xmlns:p14="http://schemas.microsoft.com/office/powerpoint/2010/main" val="4051188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endParaRPr lang="fr-CH"/>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fr-CH"/>
          </a:p>
        </p:txBody>
      </p:sp>
      <p:sp>
        <p:nvSpPr>
          <p:cNvPr id="4" name="Espace réservé de la date 3"/>
          <p:cNvSpPr>
            <a:spLocks noGrp="1"/>
          </p:cNvSpPr>
          <p:nvPr>
            <p:ph type="dt" sz="half" idx="10"/>
          </p:nvPr>
        </p:nvSpPr>
        <p:spPr/>
        <p:txBody>
          <a:bodyPr/>
          <a:lstStyle/>
          <a:p>
            <a:fld id="{B30702B3-B26D-41D6-A1B1-C621616A9F0D}" type="datetimeFigureOut">
              <a:rPr lang="fr-FR" smtClean="0"/>
              <a:pPr/>
              <a:t>15/06/2022</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CEA6A539-EABA-4C1B-801F-51099F8620D0}" type="slidenum">
              <a:rPr lang="fr-CH" smtClean="0"/>
              <a:pPr/>
              <a:t>‹Nr.›</a:t>
            </a:fld>
            <a:endParaRPr lang="fr-CH" dirty="0"/>
          </a:p>
        </p:txBody>
      </p:sp>
      <p:sp>
        <p:nvSpPr>
          <p:cNvPr id="7" name="Rectangle 6"/>
          <p:cNvSpPr/>
          <p:nvPr userDrawn="1"/>
        </p:nvSpPr>
        <p:spPr>
          <a:xfrm>
            <a:off x="8388424" y="5373216"/>
            <a:ext cx="504056" cy="292388"/>
          </a:xfrm>
          <a:prstGeom prst="rect">
            <a:avLst/>
          </a:prstGeom>
        </p:spPr>
        <p:txBody>
          <a:bodyPr wrap="square">
            <a:spAutoFit/>
          </a:bodyPr>
          <a:lstStyle/>
          <a:p>
            <a:fld id="{CEA6A539-EABA-4C1B-801F-51099F8620D0}" type="slidenum">
              <a:rPr kumimoji="0" lang="fr-CH" sz="1300" b="0" i="0" u="none" strike="noStrike" kern="1200" cap="none" spc="0" normalizeH="0" baseline="0" noProof="0" smtClean="0">
                <a:ln>
                  <a:noFill/>
                </a:ln>
                <a:solidFill>
                  <a:schemeClr val="tx1"/>
                </a:solidFill>
                <a:effectLst/>
                <a:uLnTx/>
                <a:uFillTx/>
                <a:latin typeface="+mn-lt"/>
                <a:ea typeface="+mn-ea"/>
                <a:cs typeface="+mn-cs"/>
              </a:rPr>
              <a:pPr/>
              <a:t>‹Nr.›</a:t>
            </a:fld>
            <a:endParaRPr lang="fr-CH" sz="1300" baseline="0" dirty="0">
              <a:solidFill>
                <a:schemeClr val="tx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10"/>
          </p:nvPr>
        </p:nvSpPr>
        <p:spPr/>
        <p:txBody>
          <a:bodyPr/>
          <a:lstStyle/>
          <a:p>
            <a:fld id="{B30702B3-B26D-41D6-A1B1-C621616A9F0D}" type="datetimeFigureOut">
              <a:rPr lang="fr-FR" smtClean="0"/>
              <a:pPr/>
              <a:t>15/06/2022</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CEA6A539-EABA-4C1B-801F-51099F8620D0}" type="slidenum">
              <a:rPr lang="fr-CH" smtClean="0"/>
              <a:pPr/>
              <a:t>‹Nr.›</a:t>
            </a:fld>
            <a:endParaRPr lang="fr-C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endParaRPr lang="fr-CH"/>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10"/>
          </p:nvPr>
        </p:nvSpPr>
        <p:spPr/>
        <p:txBody>
          <a:bodyPr/>
          <a:lstStyle/>
          <a:p>
            <a:fld id="{B30702B3-B26D-41D6-A1B1-C621616A9F0D}" type="datetimeFigureOut">
              <a:rPr lang="fr-FR" smtClean="0"/>
              <a:pPr/>
              <a:t>15/06/2022</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CEA6A539-EABA-4C1B-801F-51099F8620D0}" type="slidenum">
              <a:rPr lang="fr-CH" smtClean="0"/>
              <a:pPr/>
              <a:t>‹Nr.›</a:t>
            </a:fld>
            <a:endParaRPr lang="fr-C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H"/>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10"/>
          </p:nvPr>
        </p:nvSpPr>
        <p:spPr/>
        <p:txBody>
          <a:bodyPr/>
          <a:lstStyle/>
          <a:p>
            <a:fld id="{B30702B3-B26D-41D6-A1B1-C621616A9F0D}" type="datetimeFigureOut">
              <a:rPr lang="fr-FR" smtClean="0"/>
              <a:pPr/>
              <a:t>15/06/2022</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CEA6A539-EABA-4C1B-801F-51099F8620D0}" type="slidenum">
              <a:rPr lang="fr-CH" smtClean="0"/>
              <a:pPr/>
              <a:t>‹Nr.›</a:t>
            </a:fld>
            <a:endParaRPr lang="fr-C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endParaRPr lang="fr-CH"/>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B30702B3-B26D-41D6-A1B1-C621616A9F0D}" type="datetimeFigureOut">
              <a:rPr lang="fr-FR" smtClean="0"/>
              <a:pPr/>
              <a:t>15/06/2022</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CEA6A539-EABA-4C1B-801F-51099F8620D0}" type="slidenum">
              <a:rPr lang="fr-CH" smtClean="0"/>
              <a:pPr/>
              <a:t>‹Nr.›</a:t>
            </a:fld>
            <a:endParaRPr lang="fr-C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H"/>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e la date 4"/>
          <p:cNvSpPr>
            <a:spLocks noGrp="1"/>
          </p:cNvSpPr>
          <p:nvPr>
            <p:ph type="dt" sz="half" idx="10"/>
          </p:nvPr>
        </p:nvSpPr>
        <p:spPr/>
        <p:txBody>
          <a:bodyPr/>
          <a:lstStyle/>
          <a:p>
            <a:fld id="{B30702B3-B26D-41D6-A1B1-C621616A9F0D}" type="datetimeFigureOut">
              <a:rPr lang="fr-FR" smtClean="0"/>
              <a:pPr/>
              <a:t>15/06/2022</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CEA6A539-EABA-4C1B-801F-51099F8620D0}" type="slidenum">
              <a:rPr lang="fr-CH" smtClean="0"/>
              <a:pPr/>
              <a:t>‹Nr.›</a:t>
            </a:fld>
            <a:endParaRPr lang="fr-C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fr-CH"/>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7" name="Espace réservé de la date 6"/>
          <p:cNvSpPr>
            <a:spLocks noGrp="1"/>
          </p:cNvSpPr>
          <p:nvPr>
            <p:ph type="dt" sz="half" idx="10"/>
          </p:nvPr>
        </p:nvSpPr>
        <p:spPr/>
        <p:txBody>
          <a:bodyPr/>
          <a:lstStyle/>
          <a:p>
            <a:fld id="{B30702B3-B26D-41D6-A1B1-C621616A9F0D}" type="datetimeFigureOut">
              <a:rPr lang="fr-FR" smtClean="0"/>
              <a:pPr/>
              <a:t>15/06/2022</a:t>
            </a:fld>
            <a:endParaRPr lang="fr-CH"/>
          </a:p>
        </p:txBody>
      </p:sp>
      <p:sp>
        <p:nvSpPr>
          <p:cNvPr id="8" name="Espace réservé du pied de page 7"/>
          <p:cNvSpPr>
            <a:spLocks noGrp="1"/>
          </p:cNvSpPr>
          <p:nvPr>
            <p:ph type="ftr" sz="quarter" idx="11"/>
          </p:nvPr>
        </p:nvSpPr>
        <p:spPr/>
        <p:txBody>
          <a:bodyPr/>
          <a:lstStyle/>
          <a:p>
            <a:endParaRPr lang="fr-CH"/>
          </a:p>
        </p:txBody>
      </p:sp>
      <p:sp>
        <p:nvSpPr>
          <p:cNvPr id="9" name="Espace réservé du numéro de diapositive 8"/>
          <p:cNvSpPr>
            <a:spLocks noGrp="1"/>
          </p:cNvSpPr>
          <p:nvPr>
            <p:ph type="sldNum" sz="quarter" idx="12"/>
          </p:nvPr>
        </p:nvSpPr>
        <p:spPr/>
        <p:txBody>
          <a:bodyPr/>
          <a:lstStyle/>
          <a:p>
            <a:fld id="{CEA6A539-EABA-4C1B-801F-51099F8620D0}" type="slidenum">
              <a:rPr lang="fr-CH" smtClean="0"/>
              <a:pPr/>
              <a:t>‹Nr.›</a:t>
            </a:fld>
            <a:endParaRPr lang="fr-C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H"/>
          </a:p>
        </p:txBody>
      </p:sp>
      <p:sp>
        <p:nvSpPr>
          <p:cNvPr id="3" name="Espace réservé de la date 2"/>
          <p:cNvSpPr>
            <a:spLocks noGrp="1"/>
          </p:cNvSpPr>
          <p:nvPr>
            <p:ph type="dt" sz="half" idx="10"/>
          </p:nvPr>
        </p:nvSpPr>
        <p:spPr/>
        <p:txBody>
          <a:bodyPr/>
          <a:lstStyle/>
          <a:p>
            <a:fld id="{B30702B3-B26D-41D6-A1B1-C621616A9F0D}" type="datetimeFigureOut">
              <a:rPr lang="fr-FR" smtClean="0"/>
              <a:pPr/>
              <a:t>15/06/2022</a:t>
            </a:fld>
            <a:endParaRPr lang="fr-CH"/>
          </a:p>
        </p:txBody>
      </p:sp>
      <p:sp>
        <p:nvSpPr>
          <p:cNvPr id="4" name="Espace réservé du pied de page 3"/>
          <p:cNvSpPr>
            <a:spLocks noGrp="1"/>
          </p:cNvSpPr>
          <p:nvPr>
            <p:ph type="ftr" sz="quarter" idx="11"/>
          </p:nvPr>
        </p:nvSpPr>
        <p:spPr/>
        <p:txBody>
          <a:bodyPr/>
          <a:lstStyle/>
          <a:p>
            <a:endParaRPr lang="fr-CH"/>
          </a:p>
        </p:txBody>
      </p:sp>
      <p:sp>
        <p:nvSpPr>
          <p:cNvPr id="5" name="Espace réservé du numéro de diapositive 4"/>
          <p:cNvSpPr>
            <a:spLocks noGrp="1"/>
          </p:cNvSpPr>
          <p:nvPr>
            <p:ph type="sldNum" sz="quarter" idx="12"/>
          </p:nvPr>
        </p:nvSpPr>
        <p:spPr/>
        <p:txBody>
          <a:bodyPr/>
          <a:lstStyle/>
          <a:p>
            <a:fld id="{CEA6A539-EABA-4C1B-801F-51099F8620D0}" type="slidenum">
              <a:rPr lang="fr-CH" smtClean="0"/>
              <a:pPr/>
              <a:t>‹Nr.›</a:t>
            </a:fld>
            <a:endParaRPr lang="fr-C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30702B3-B26D-41D6-A1B1-C621616A9F0D}" type="datetimeFigureOut">
              <a:rPr lang="fr-FR" smtClean="0"/>
              <a:pPr/>
              <a:t>15/06/2022</a:t>
            </a:fld>
            <a:endParaRPr lang="fr-CH"/>
          </a:p>
        </p:txBody>
      </p:sp>
      <p:sp>
        <p:nvSpPr>
          <p:cNvPr id="3" name="Espace réservé du pied de page 2"/>
          <p:cNvSpPr>
            <a:spLocks noGrp="1"/>
          </p:cNvSpPr>
          <p:nvPr>
            <p:ph type="ftr" sz="quarter" idx="11"/>
          </p:nvPr>
        </p:nvSpPr>
        <p:spPr/>
        <p:txBody>
          <a:bodyPr/>
          <a:lstStyle/>
          <a:p>
            <a:endParaRPr lang="fr-CH"/>
          </a:p>
        </p:txBody>
      </p:sp>
      <p:sp>
        <p:nvSpPr>
          <p:cNvPr id="4" name="Espace réservé du numéro de diapositive 3"/>
          <p:cNvSpPr>
            <a:spLocks noGrp="1"/>
          </p:cNvSpPr>
          <p:nvPr>
            <p:ph type="sldNum" sz="quarter" idx="12"/>
          </p:nvPr>
        </p:nvSpPr>
        <p:spPr/>
        <p:txBody>
          <a:bodyPr/>
          <a:lstStyle/>
          <a:p>
            <a:fld id="{CEA6A539-EABA-4C1B-801F-51099F8620D0}" type="slidenum">
              <a:rPr lang="fr-CH" smtClean="0"/>
              <a:pPr/>
              <a:t>‹Nr.›</a:t>
            </a:fld>
            <a:endParaRPr lang="fr-C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endParaRPr lang="fr-CH"/>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B30702B3-B26D-41D6-A1B1-C621616A9F0D}" type="datetimeFigureOut">
              <a:rPr lang="fr-FR" smtClean="0"/>
              <a:pPr/>
              <a:t>15/06/2022</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CEA6A539-EABA-4C1B-801F-51099F8620D0}" type="slidenum">
              <a:rPr lang="fr-CH" smtClean="0"/>
              <a:pPr/>
              <a:t>‹Nr.›</a:t>
            </a:fld>
            <a:endParaRPr lang="fr-C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endParaRPr lang="fr-CH"/>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B30702B3-B26D-41D6-A1B1-C621616A9F0D}" type="datetimeFigureOut">
              <a:rPr lang="fr-FR" smtClean="0"/>
              <a:pPr/>
              <a:t>15/06/2022</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CEA6A539-EABA-4C1B-801F-51099F8620D0}" type="slidenum">
              <a:rPr lang="fr-CH" smtClean="0"/>
              <a:pPr/>
              <a:t>‹Nr.›</a:t>
            </a:fld>
            <a:endParaRPr lang="fr-C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endParaRPr lang="fr-CH"/>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0702B3-B26D-41D6-A1B1-C621616A9F0D}" type="datetimeFigureOut">
              <a:rPr lang="fr-FR" smtClean="0"/>
              <a:pPr/>
              <a:t>15/06/2022</a:t>
            </a:fld>
            <a:endParaRPr lang="fr-CH"/>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H"/>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A6A539-EABA-4C1B-801F-51099F8620D0}" type="slidenum">
              <a:rPr lang="fr-CH" smtClean="0"/>
              <a:pPr/>
              <a:t>‹Nr.›</a:t>
            </a:fld>
            <a:endParaRPr lang="fr-CH"/>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de-CH" sz="1500">
                <a:solidFill>
                  <a:schemeClr val="bg1"/>
                </a:solidFill>
                <a:latin typeface="Arial" pitchFamily="34" charset="0"/>
                <a:cs typeface="Arial" pitchFamily="34" charset="0"/>
              </a:rPr>
              <a:t>Prof. Yvan Jeanneret </a:t>
            </a:r>
          </a:p>
          <a:p>
            <a:r>
              <a:rPr lang="de-CH" sz="1500">
                <a:solidFill>
                  <a:schemeClr val="bg1"/>
                </a:solidFill>
                <a:latin typeface="Arial" pitchFamily="34" charset="0"/>
                <a:cs typeface="Arial" pitchFamily="34" charset="0"/>
              </a:rPr>
              <a:t>121. Schweizerischer Anwaltstag</a:t>
            </a:r>
          </a:p>
          <a:p>
            <a:r>
              <a:rPr lang="de-CH" sz="1500">
                <a:solidFill>
                  <a:schemeClr val="bg1"/>
                </a:solidFill>
                <a:latin typeface="Arial" pitchFamily="34" charset="0"/>
                <a:cs typeface="Arial" pitchFamily="34" charset="0"/>
              </a:rPr>
              <a:t>17.06.2022</a:t>
            </a:r>
          </a:p>
        </p:txBody>
      </p:sp>
      <p:sp>
        <p:nvSpPr>
          <p:cNvPr id="2" name="ZoneTexte 1"/>
          <p:cNvSpPr txBox="1"/>
          <p:nvPr/>
        </p:nvSpPr>
        <p:spPr>
          <a:xfrm>
            <a:off x="755576" y="1988840"/>
            <a:ext cx="7560840" cy="2092881"/>
          </a:xfrm>
          <a:prstGeom prst="rect">
            <a:avLst/>
          </a:prstGeom>
          <a:noFill/>
        </p:spPr>
        <p:txBody>
          <a:bodyPr wrap="square" rtlCol="0">
            <a:spAutoFit/>
          </a:bodyPr>
          <a:lstStyle/>
          <a:p>
            <a:pPr algn="ctr"/>
            <a:endParaRPr lang="fr-CH" sz="2000" dirty="0"/>
          </a:p>
          <a:p>
            <a:pPr algn="ctr"/>
            <a:r>
              <a:rPr lang="de-CH" sz="3000" b="1"/>
              <a:t>Die Reform der Strafprozessordnung</a:t>
            </a:r>
          </a:p>
          <a:p>
            <a:pPr algn="ctr"/>
            <a:endParaRPr lang="fr-CH" sz="2500" b="1" dirty="0"/>
          </a:p>
          <a:p>
            <a:pPr algn="ctr"/>
            <a:r>
              <a:rPr lang="de-CH" sz="1500"/>
              <a:t>Yvan Jeanneret</a:t>
            </a:r>
          </a:p>
          <a:p>
            <a:pPr algn="ctr"/>
            <a:r>
              <a:rPr lang="de-CH" sz="1500"/>
              <a:t>Professor an der Universität Genf, Rechtsanwalt (Anwaltskanzlei KeppelerAvocats)</a:t>
            </a:r>
          </a:p>
          <a:p>
            <a:pPr algn="ctr"/>
            <a:endParaRPr lang="fr-CH" sz="2500" b="1" dirty="0"/>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de-CH" sz="1500">
                <a:solidFill>
                  <a:schemeClr val="bg1"/>
                </a:solidFill>
                <a:latin typeface="Arial" pitchFamily="34" charset="0"/>
                <a:cs typeface="Arial" pitchFamily="34" charset="0"/>
              </a:rPr>
              <a:t>Prof. Yvan Jeanneret </a:t>
            </a:r>
          </a:p>
          <a:p>
            <a:r>
              <a:rPr lang="de-CH" sz="1500">
                <a:solidFill>
                  <a:schemeClr val="bg1"/>
                </a:solidFill>
                <a:latin typeface="Arial" pitchFamily="34" charset="0"/>
                <a:cs typeface="Arial" pitchFamily="34" charset="0"/>
              </a:rPr>
              <a:t>121. Schweizerischer Anwaltstag</a:t>
            </a:r>
          </a:p>
          <a:p>
            <a:r>
              <a:rPr lang="de-CH" sz="1500">
                <a:solidFill>
                  <a:schemeClr val="bg1"/>
                </a:solidFill>
                <a:latin typeface="Arial" pitchFamily="34" charset="0"/>
                <a:cs typeface="Arial" pitchFamily="34" charset="0"/>
              </a:rPr>
              <a:t>17.06.2022</a:t>
            </a:r>
          </a:p>
        </p:txBody>
      </p:sp>
      <p:sp>
        <p:nvSpPr>
          <p:cNvPr id="2" name="ZoneTexte 1"/>
          <p:cNvSpPr txBox="1"/>
          <p:nvPr/>
        </p:nvSpPr>
        <p:spPr>
          <a:xfrm>
            <a:off x="539552" y="1340768"/>
            <a:ext cx="7560840" cy="400110"/>
          </a:xfrm>
          <a:prstGeom prst="rect">
            <a:avLst/>
          </a:prstGeom>
          <a:noFill/>
        </p:spPr>
        <p:txBody>
          <a:bodyPr wrap="square" rtlCol="0">
            <a:spAutoFit/>
          </a:bodyPr>
          <a:lstStyle/>
          <a:p>
            <a:r>
              <a:rPr lang="de-CH" sz="2000" b="1"/>
              <a:t>3.	Die Aufzeichnung von Verhandlungen</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844824"/>
            <a:ext cx="7488832" cy="3539430"/>
          </a:xfrm>
          <a:prstGeom prst="rect">
            <a:avLst/>
          </a:prstGeom>
        </p:spPr>
        <p:txBody>
          <a:bodyPr wrap="square">
            <a:spAutoFit/>
          </a:bodyPr>
          <a:lstStyle/>
          <a:p>
            <a:r>
              <a:rPr lang="de-CH" sz="1600" b="1"/>
              <a:t>BGE 143 IV 408</a:t>
            </a:r>
          </a:p>
          <a:p>
            <a:endParaRPr lang="fr-CH" sz="1600" b="1" dirty="0"/>
          </a:p>
          <a:p>
            <a:r>
              <a:rPr lang="de-CH" sz="1600" b="1"/>
              <a:t>Art. 78a nStPO</a:t>
            </a:r>
          </a:p>
          <a:p>
            <a:r>
              <a:rPr lang="de-CH" sz="1600"/>
              <a:t>Wird die Einvernahme mit technischen Hilfsmitteln aufgezeichnet, so gilt Folgendes (Art 78):</a:t>
            </a:r>
          </a:p>
          <a:p>
            <a:pPr marL="342900" indent="-342900">
              <a:buFont typeface="+mj-lt"/>
              <a:buAutoNum type="alphaLcPeriod"/>
            </a:pPr>
            <a:r>
              <a:rPr lang="de-CH" sz="1600"/>
              <a:t>Das Protokoll kann nach der Einvernahme </a:t>
            </a:r>
            <a:r>
              <a:rPr lang="de-CH" sz="1600" u="sng"/>
              <a:t>gestützt auf die Aufzeichnungen</a:t>
            </a:r>
            <a:r>
              <a:rPr lang="de-CH" sz="1600"/>
              <a:t> erstellt werden und nicht zwingend während dieser, sondern in der Regel innerhalb von 7 Tagen nach der Einvernahme;</a:t>
            </a:r>
          </a:p>
          <a:p>
            <a:pPr marL="342900" indent="-342900">
              <a:buFont typeface="+mj-lt"/>
              <a:buAutoNum type="alphaLcPeriod"/>
            </a:pPr>
            <a:r>
              <a:rPr lang="de-CH" sz="1600"/>
              <a:t>die einvernehmende Behörde </a:t>
            </a:r>
            <a:r>
              <a:rPr lang="de-CH" sz="1600" u="sng"/>
              <a:t>kann darauf verzichten</a:t>
            </a:r>
            <a:r>
              <a:rPr lang="de-CH" sz="1600"/>
              <a:t>, der einvernommenen Person das Protokoll vorzulesen zum Lesen vorzulegen und von dieser unterschreiben und paraphieren zu lassen;</a:t>
            </a:r>
          </a:p>
          <a:p>
            <a:pPr marL="342900" indent="-342900">
              <a:buFont typeface="+mj-lt"/>
              <a:buAutoNum type="alphaLcPeriod"/>
            </a:pPr>
            <a:r>
              <a:rPr lang="de-CH" sz="1600"/>
              <a:t>die Aufzeichnungen werden unverzüglich zu den Akten genommen.</a:t>
            </a:r>
          </a:p>
          <a:p>
            <a:endParaRPr lang="fr-CH" sz="1600" u="sng" dirty="0"/>
          </a:p>
          <a:p>
            <a:endParaRPr lang="fr-CH" sz="1600" u="sng" dirty="0"/>
          </a:p>
          <a:p>
            <a:endParaRPr lang="fr-FR" sz="1600" u="sng" dirty="0"/>
          </a:p>
        </p:txBody>
      </p:sp>
    </p:spTree>
    <p:extLst>
      <p:ext uri="{BB962C8B-B14F-4D97-AF65-F5344CB8AC3E}">
        <p14:creationId xmlns:p14="http://schemas.microsoft.com/office/powerpoint/2010/main" val="184862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de-CH" sz="1500">
                <a:solidFill>
                  <a:schemeClr val="bg1"/>
                </a:solidFill>
                <a:latin typeface="Arial" pitchFamily="34" charset="0"/>
                <a:cs typeface="Arial" pitchFamily="34" charset="0"/>
              </a:rPr>
              <a:t>Prof. Yvan Jeanneret </a:t>
            </a:r>
          </a:p>
          <a:p>
            <a:r>
              <a:rPr lang="de-CH" sz="1500">
                <a:solidFill>
                  <a:schemeClr val="bg1"/>
                </a:solidFill>
                <a:latin typeface="Arial" pitchFamily="34" charset="0"/>
                <a:cs typeface="Arial" pitchFamily="34" charset="0"/>
              </a:rPr>
              <a:t>121. Schweizerischer Anwaltstag</a:t>
            </a:r>
          </a:p>
          <a:p>
            <a:r>
              <a:rPr lang="de-CH" sz="1500">
                <a:solidFill>
                  <a:schemeClr val="bg1"/>
                </a:solidFill>
                <a:latin typeface="Arial" pitchFamily="34" charset="0"/>
                <a:cs typeface="Arial" pitchFamily="34" charset="0"/>
              </a:rPr>
              <a:t>17.06.2022</a:t>
            </a:r>
          </a:p>
        </p:txBody>
      </p:sp>
      <p:sp>
        <p:nvSpPr>
          <p:cNvPr id="2" name="ZoneTexte 1"/>
          <p:cNvSpPr txBox="1"/>
          <p:nvPr/>
        </p:nvSpPr>
        <p:spPr>
          <a:xfrm>
            <a:off x="539552" y="1340768"/>
            <a:ext cx="7560840" cy="400110"/>
          </a:xfrm>
          <a:prstGeom prst="rect">
            <a:avLst/>
          </a:prstGeom>
          <a:noFill/>
        </p:spPr>
        <p:txBody>
          <a:bodyPr wrap="square" rtlCol="0">
            <a:spAutoFit/>
          </a:bodyPr>
          <a:lstStyle/>
          <a:p>
            <a:r>
              <a:rPr lang="de-CH" sz="2000" b="1"/>
              <a:t>4.	Die Zivilansprüche</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844824"/>
            <a:ext cx="7488832" cy="2800767"/>
          </a:xfrm>
          <a:prstGeom prst="rect">
            <a:avLst/>
          </a:prstGeom>
        </p:spPr>
        <p:txBody>
          <a:bodyPr wrap="square">
            <a:spAutoFit/>
          </a:bodyPr>
          <a:lstStyle/>
          <a:p>
            <a:endParaRPr lang="fr-CH" sz="1600" b="1" dirty="0"/>
          </a:p>
          <a:p>
            <a:r>
              <a:rPr lang="de-CH" sz="1600" b="1" dirty="0"/>
              <a:t>Art. 123 StPO</a:t>
            </a:r>
          </a:p>
          <a:p>
            <a:r>
              <a:rPr lang="de-CH" sz="1600" dirty="0"/>
              <a:t>(...)</a:t>
            </a:r>
          </a:p>
          <a:p>
            <a:r>
              <a:rPr lang="de-CH" sz="1600" baseline="30000" dirty="0"/>
              <a:t>2</a:t>
            </a:r>
            <a:r>
              <a:rPr lang="de-CH" sz="1600" dirty="0"/>
              <a:t> Bezifferung und Begründung haben spätestens im Parteivortrag zu erfolgen.</a:t>
            </a:r>
          </a:p>
          <a:p>
            <a:endParaRPr lang="fr-CH" sz="1600" b="1" dirty="0"/>
          </a:p>
          <a:p>
            <a:endParaRPr lang="fr-CH" sz="1600" b="1" dirty="0"/>
          </a:p>
          <a:p>
            <a:r>
              <a:rPr lang="de-CH" sz="1600" b="1" dirty="0"/>
              <a:t>Art. 123 </a:t>
            </a:r>
            <a:r>
              <a:rPr lang="de-CH" sz="1600" b="1" dirty="0" err="1"/>
              <a:t>nStPO</a:t>
            </a:r>
            <a:endParaRPr lang="de-CH" sz="1600" b="1" dirty="0"/>
          </a:p>
          <a:p>
            <a:r>
              <a:rPr lang="de-CH" sz="1600" dirty="0"/>
              <a:t>(...)</a:t>
            </a:r>
          </a:p>
          <a:p>
            <a:r>
              <a:rPr lang="de-CH" sz="1600" baseline="30000" dirty="0"/>
              <a:t>2</a:t>
            </a:r>
            <a:r>
              <a:rPr lang="de-CH" sz="1600" dirty="0"/>
              <a:t> Bezifferung und Begründung haben innerhalb der von der Verfahrensleitung gemäss Art. 331 Abs. 2 gesetzten Frist zu erfolgen.</a:t>
            </a:r>
          </a:p>
          <a:p>
            <a:endParaRPr lang="fr-CH" sz="1600" dirty="0"/>
          </a:p>
        </p:txBody>
      </p:sp>
    </p:spTree>
    <p:extLst>
      <p:ext uri="{BB962C8B-B14F-4D97-AF65-F5344CB8AC3E}">
        <p14:creationId xmlns:p14="http://schemas.microsoft.com/office/powerpoint/2010/main" val="4291839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de-CH" sz="1500">
                <a:solidFill>
                  <a:schemeClr val="bg1"/>
                </a:solidFill>
                <a:latin typeface="Arial" pitchFamily="34" charset="0"/>
                <a:cs typeface="Arial" pitchFamily="34" charset="0"/>
              </a:rPr>
              <a:t>Prof. Yvan Jeanneret </a:t>
            </a:r>
          </a:p>
          <a:p>
            <a:r>
              <a:rPr lang="de-CH" sz="1500">
                <a:solidFill>
                  <a:schemeClr val="bg1"/>
                </a:solidFill>
                <a:latin typeface="Arial" pitchFamily="34" charset="0"/>
                <a:cs typeface="Arial" pitchFamily="34" charset="0"/>
              </a:rPr>
              <a:t>121. Schweizerischer Anwaltstag</a:t>
            </a:r>
          </a:p>
          <a:p>
            <a:r>
              <a:rPr lang="de-CH" sz="1500">
                <a:solidFill>
                  <a:schemeClr val="bg1"/>
                </a:solidFill>
                <a:latin typeface="Arial" pitchFamily="34" charset="0"/>
                <a:cs typeface="Arial" pitchFamily="34" charset="0"/>
              </a:rPr>
              <a:t>17.06.2022</a:t>
            </a:r>
          </a:p>
        </p:txBody>
      </p:sp>
      <p:sp>
        <p:nvSpPr>
          <p:cNvPr id="2" name="ZoneTexte 1"/>
          <p:cNvSpPr txBox="1"/>
          <p:nvPr/>
        </p:nvSpPr>
        <p:spPr>
          <a:xfrm>
            <a:off x="539552" y="1340768"/>
            <a:ext cx="7560840" cy="400110"/>
          </a:xfrm>
          <a:prstGeom prst="rect">
            <a:avLst/>
          </a:prstGeom>
          <a:noFill/>
        </p:spPr>
        <p:txBody>
          <a:bodyPr wrap="square" rtlCol="0">
            <a:spAutoFit/>
          </a:bodyPr>
          <a:lstStyle/>
          <a:p>
            <a:r>
              <a:rPr lang="de-CH" sz="2000" b="1"/>
              <a:t>5.	Die Siegelung</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844824"/>
            <a:ext cx="7488832" cy="4031873"/>
          </a:xfrm>
          <a:prstGeom prst="rect">
            <a:avLst/>
          </a:prstGeom>
        </p:spPr>
        <p:txBody>
          <a:bodyPr wrap="square">
            <a:spAutoFit/>
          </a:bodyPr>
          <a:lstStyle/>
          <a:p>
            <a:r>
              <a:rPr lang="de-CH" sz="1600" b="1" dirty="0"/>
              <a:t>BGE 140 IV 28</a:t>
            </a:r>
          </a:p>
          <a:p>
            <a:endParaRPr lang="fr-CH" sz="1600" b="1" dirty="0"/>
          </a:p>
          <a:p>
            <a:r>
              <a:rPr lang="de-CH" sz="1600" b="1" dirty="0"/>
              <a:t>Art. 248 </a:t>
            </a:r>
            <a:r>
              <a:rPr lang="de-CH" sz="1600" b="1" dirty="0" err="1"/>
              <a:t>nStPO</a:t>
            </a:r>
            <a:endParaRPr lang="de-CH" sz="1600" b="1" dirty="0"/>
          </a:p>
          <a:p>
            <a:r>
              <a:rPr lang="de-CH" sz="1600" baseline="30000" dirty="0"/>
              <a:t>1</a:t>
            </a:r>
            <a:r>
              <a:rPr lang="de-CH" sz="1600" dirty="0"/>
              <a:t> Macht </a:t>
            </a:r>
            <a:r>
              <a:rPr lang="de-CH" sz="1600" u="sng" dirty="0"/>
              <a:t>eine berechtigte Person</a:t>
            </a:r>
            <a:r>
              <a:rPr lang="de-CH" sz="1600" dirty="0"/>
              <a:t> geltend, dass die Beschlagnahme von Aufzeichnungen und Gegenständen aufgrund von Art. 264 nicht zulässig sei, so versiegelt die Strafbehörde die Aufzeichnungen und Gegenstände. Die berechtigte Person muss ihren Antrag </a:t>
            </a:r>
            <a:r>
              <a:rPr lang="de-CH" sz="1600" u="sng" dirty="0"/>
              <a:t>innerhalb von drei Tagen</a:t>
            </a:r>
            <a:r>
              <a:rPr lang="de-CH" sz="1600" dirty="0"/>
              <a:t> nach der Sicherstellung stellen. </a:t>
            </a:r>
            <a:r>
              <a:rPr lang="de-CH" sz="1600" u="sng" dirty="0"/>
              <a:t>Während dieser Frist sowie nach einer allfälligen Siegelung</a:t>
            </a:r>
            <a:r>
              <a:rPr lang="de-CH" sz="1600" dirty="0"/>
              <a:t> dürfen die Aufzeichnungen und Gegenstände von der Strafbehörde weder eingesehen noch verwendet werden.</a:t>
            </a:r>
          </a:p>
          <a:p>
            <a:r>
              <a:rPr lang="de-CH" sz="1600" baseline="30000" dirty="0"/>
              <a:t>1bis</a:t>
            </a:r>
            <a:r>
              <a:rPr lang="de-CH" sz="1600" dirty="0"/>
              <a:t> Sobald die Strafbehörde feststellt, dass </a:t>
            </a:r>
            <a:r>
              <a:rPr lang="de-CH" sz="1600" u="sng" dirty="0"/>
              <a:t>die berechtigte Person nicht mit der anspruchsberechtigten Person</a:t>
            </a:r>
            <a:r>
              <a:rPr lang="de-CH" sz="1600" dirty="0"/>
              <a:t> an den Aufzeichnungen oder Gegenständen </a:t>
            </a:r>
            <a:r>
              <a:rPr lang="de-CH" sz="1600" u="sng" dirty="0"/>
              <a:t>identisch ist</a:t>
            </a:r>
            <a:r>
              <a:rPr lang="de-CH" sz="1600" dirty="0"/>
              <a:t>, </a:t>
            </a:r>
            <a:r>
              <a:rPr lang="de-CH" sz="1600" u="sng" dirty="0"/>
              <a:t>gibt sie der anspruchsberechtigten Person die Möglichkeit, innerhalb von drei Tagen die Siegelung der Aufzeichnungen oder Gegenstände zu beantragen.</a:t>
            </a:r>
          </a:p>
          <a:p>
            <a:endParaRPr lang="fr-CH" sz="1600" dirty="0"/>
          </a:p>
          <a:p>
            <a:endParaRPr lang="fr-CH" sz="1600" dirty="0"/>
          </a:p>
          <a:p>
            <a:endParaRPr lang="fr-CH" sz="1600" dirty="0"/>
          </a:p>
        </p:txBody>
      </p:sp>
    </p:spTree>
    <p:extLst>
      <p:ext uri="{BB962C8B-B14F-4D97-AF65-F5344CB8AC3E}">
        <p14:creationId xmlns:p14="http://schemas.microsoft.com/office/powerpoint/2010/main" val="2567405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de-CH" sz="1500">
                <a:solidFill>
                  <a:schemeClr val="bg1"/>
                </a:solidFill>
                <a:latin typeface="Arial" pitchFamily="34" charset="0"/>
                <a:cs typeface="Arial" pitchFamily="34" charset="0"/>
              </a:rPr>
              <a:t>Prof. Yvan Jeanneret </a:t>
            </a:r>
          </a:p>
          <a:p>
            <a:r>
              <a:rPr lang="de-CH" sz="1500">
                <a:solidFill>
                  <a:schemeClr val="bg1"/>
                </a:solidFill>
                <a:latin typeface="Arial" pitchFamily="34" charset="0"/>
                <a:cs typeface="Arial" pitchFamily="34" charset="0"/>
              </a:rPr>
              <a:t>121. Schweizerischer Anwaltstag</a:t>
            </a:r>
          </a:p>
          <a:p>
            <a:r>
              <a:rPr lang="de-CH" sz="1500">
                <a:solidFill>
                  <a:schemeClr val="bg1"/>
                </a:solidFill>
                <a:latin typeface="Arial" pitchFamily="34" charset="0"/>
                <a:cs typeface="Arial" pitchFamily="34" charset="0"/>
              </a:rPr>
              <a:t>17.06.2022</a:t>
            </a:r>
          </a:p>
        </p:txBody>
      </p:sp>
      <p:sp>
        <p:nvSpPr>
          <p:cNvPr id="2" name="ZoneTexte 1"/>
          <p:cNvSpPr txBox="1"/>
          <p:nvPr/>
        </p:nvSpPr>
        <p:spPr>
          <a:xfrm>
            <a:off x="539552" y="1340768"/>
            <a:ext cx="7560840" cy="400110"/>
          </a:xfrm>
          <a:prstGeom prst="rect">
            <a:avLst/>
          </a:prstGeom>
          <a:noFill/>
        </p:spPr>
        <p:txBody>
          <a:bodyPr wrap="square" rtlCol="0">
            <a:spAutoFit/>
          </a:bodyPr>
          <a:lstStyle/>
          <a:p>
            <a:r>
              <a:rPr lang="de-CH" sz="2000" b="1"/>
              <a:t>5.	Die Siegelung</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844824"/>
            <a:ext cx="7488832" cy="3539430"/>
          </a:xfrm>
          <a:prstGeom prst="rect">
            <a:avLst/>
          </a:prstGeom>
        </p:spPr>
        <p:txBody>
          <a:bodyPr wrap="square">
            <a:spAutoFit/>
          </a:bodyPr>
          <a:lstStyle/>
          <a:p>
            <a:r>
              <a:rPr lang="de-CH" sz="1600" b="1" dirty="0"/>
              <a:t>Art. 248a </a:t>
            </a:r>
            <a:r>
              <a:rPr lang="de-CH" sz="1600" b="1" dirty="0" err="1"/>
              <a:t>nStPO</a:t>
            </a:r>
            <a:r>
              <a:rPr lang="de-CH" sz="1600" b="1" dirty="0"/>
              <a:t> (und Aufhebung der Abs. 3 und 4 von Art. 248 StPO) </a:t>
            </a:r>
          </a:p>
          <a:p>
            <a:r>
              <a:rPr lang="de-CH" sz="1600" baseline="30000" dirty="0"/>
              <a:t>1</a:t>
            </a:r>
            <a:r>
              <a:rPr lang="de-CH" sz="1600" dirty="0"/>
              <a:t> Stellt die Strafbehörde ein Entsiegelungsgesuch, so entscheiden darüber die folgenden Behörden:</a:t>
            </a:r>
          </a:p>
          <a:p>
            <a:pPr marL="342900" indent="-342900">
              <a:buAutoNum type="alphaLcPeriod"/>
            </a:pPr>
            <a:r>
              <a:rPr lang="de-CH" sz="1600" dirty="0"/>
              <a:t>das </a:t>
            </a:r>
            <a:r>
              <a:rPr lang="de-CH" sz="1600" u="sng" dirty="0"/>
              <a:t>Zwangsmassnahmengericht</a:t>
            </a:r>
            <a:r>
              <a:rPr lang="de-CH" sz="1600" dirty="0"/>
              <a:t> im Rahmen des Vorverfahrens und des Verfahrens vor dem erstinstanzlichen Gericht;</a:t>
            </a:r>
          </a:p>
          <a:p>
            <a:pPr marL="342900" indent="-342900">
              <a:buAutoNum type="alphaLcPeriod"/>
            </a:pPr>
            <a:r>
              <a:rPr lang="de-CH" sz="1600" dirty="0"/>
              <a:t>die </a:t>
            </a:r>
            <a:r>
              <a:rPr lang="de-CH" sz="1600" u="sng" dirty="0"/>
              <a:t>Verfahrensleitung</a:t>
            </a:r>
            <a:r>
              <a:rPr lang="de-CH" sz="1600" dirty="0"/>
              <a:t> des urteilenden Gerichts in allen anderen Fällen.</a:t>
            </a:r>
          </a:p>
          <a:p>
            <a:r>
              <a:rPr lang="fr-CH" sz="1600" baseline="30000" dirty="0"/>
              <a:t>2</a:t>
            </a:r>
            <a:r>
              <a:rPr lang="fr-CH" sz="1600" dirty="0"/>
              <a:t> </a:t>
            </a:r>
            <a:r>
              <a:rPr lang="de-CH" sz="1600" dirty="0"/>
              <a:t>Stellt das Gericht nach Eingang des Entsiegelungsgesuchs fest, dass </a:t>
            </a:r>
            <a:r>
              <a:rPr lang="de-CH" sz="1600" u="sng" dirty="0"/>
              <a:t>die berechtigte Person nicht mit der anspruchsberechtigten Person</a:t>
            </a:r>
            <a:r>
              <a:rPr lang="de-CH" sz="1600" dirty="0"/>
              <a:t> der Aufzeichnungen oder Gegenstände </a:t>
            </a:r>
            <a:r>
              <a:rPr lang="de-CH" sz="1600" u="sng" dirty="0"/>
              <a:t>identisch ist, teilt es dieser die Versiegelung mit.</a:t>
            </a:r>
            <a:r>
              <a:rPr lang="de-CH" sz="1600" dirty="0"/>
              <a:t> Wenn diese es beantragt, gewährt es ihr das Recht auf Akteneinsicht.</a:t>
            </a:r>
          </a:p>
          <a:p>
            <a:r>
              <a:rPr lang="de-CH" sz="1600" baseline="30000" dirty="0"/>
              <a:t>3</a:t>
            </a:r>
            <a:r>
              <a:rPr lang="de-CH" sz="1600" dirty="0"/>
              <a:t> Das Gericht setzt der anspruchsberechtigten Person eine </a:t>
            </a:r>
            <a:r>
              <a:rPr lang="de-CH" sz="1600" u="sng" dirty="0"/>
              <a:t>nicht erstreckbare Frist von 10 Tagen</a:t>
            </a:r>
            <a:r>
              <a:rPr lang="de-CH" sz="1600" dirty="0"/>
              <a:t>, </a:t>
            </a:r>
            <a:r>
              <a:rPr lang="de-CH" sz="1600" u="sng" dirty="0"/>
              <a:t>um das Entsiegelungsgesuch anzufechten</a:t>
            </a:r>
            <a:r>
              <a:rPr lang="de-CH" sz="1600" dirty="0"/>
              <a:t> und anzugeben, in welchem Umfang die Versiegelung aufrechterhalten werden soll. </a:t>
            </a:r>
            <a:r>
              <a:rPr lang="de-CH" sz="1600" u="sng" dirty="0"/>
              <a:t>Das Ausbleiben einer Antwort</a:t>
            </a:r>
            <a:r>
              <a:rPr lang="de-CH" sz="1600" dirty="0"/>
              <a:t> gilt als </a:t>
            </a:r>
            <a:r>
              <a:rPr lang="de-CH" sz="1600" u="sng" dirty="0"/>
              <a:t>Rückzug des Siegelungsgesuchs.</a:t>
            </a:r>
            <a:r>
              <a:rPr lang="de-CH" sz="1600" dirty="0"/>
              <a:t> </a:t>
            </a:r>
          </a:p>
        </p:txBody>
      </p:sp>
    </p:spTree>
    <p:extLst>
      <p:ext uri="{BB962C8B-B14F-4D97-AF65-F5344CB8AC3E}">
        <p14:creationId xmlns:p14="http://schemas.microsoft.com/office/powerpoint/2010/main" val="1187183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de-CH" sz="1500">
                <a:solidFill>
                  <a:schemeClr val="bg1"/>
                </a:solidFill>
                <a:latin typeface="Arial" pitchFamily="34" charset="0"/>
                <a:cs typeface="Arial" pitchFamily="34" charset="0"/>
              </a:rPr>
              <a:t>Prof. Yvan Jeanneret </a:t>
            </a:r>
          </a:p>
          <a:p>
            <a:r>
              <a:rPr lang="de-CH" sz="1500">
                <a:solidFill>
                  <a:schemeClr val="bg1"/>
                </a:solidFill>
                <a:latin typeface="Arial" pitchFamily="34" charset="0"/>
                <a:cs typeface="Arial" pitchFamily="34" charset="0"/>
              </a:rPr>
              <a:t>121. Schweizerischer Anwaltstag</a:t>
            </a:r>
          </a:p>
          <a:p>
            <a:r>
              <a:rPr lang="de-CH" sz="1500">
                <a:solidFill>
                  <a:schemeClr val="bg1"/>
                </a:solidFill>
                <a:latin typeface="Arial" pitchFamily="34" charset="0"/>
                <a:cs typeface="Arial" pitchFamily="34" charset="0"/>
              </a:rPr>
              <a:t>17.06.2022</a:t>
            </a:r>
          </a:p>
        </p:txBody>
      </p:sp>
      <p:sp>
        <p:nvSpPr>
          <p:cNvPr id="2" name="ZoneTexte 1"/>
          <p:cNvSpPr txBox="1"/>
          <p:nvPr/>
        </p:nvSpPr>
        <p:spPr>
          <a:xfrm>
            <a:off x="539552" y="1340768"/>
            <a:ext cx="7560840" cy="400110"/>
          </a:xfrm>
          <a:prstGeom prst="rect">
            <a:avLst/>
          </a:prstGeom>
          <a:noFill/>
        </p:spPr>
        <p:txBody>
          <a:bodyPr wrap="square" rtlCol="0">
            <a:spAutoFit/>
          </a:bodyPr>
          <a:lstStyle/>
          <a:p>
            <a:r>
              <a:rPr lang="de-CH" sz="2000" b="1"/>
              <a:t>5.	Die Siegelung</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2014969"/>
            <a:ext cx="7488832" cy="2308324"/>
          </a:xfrm>
          <a:prstGeom prst="rect">
            <a:avLst/>
          </a:prstGeom>
        </p:spPr>
        <p:txBody>
          <a:bodyPr wrap="square">
            <a:spAutoFit/>
          </a:bodyPr>
          <a:lstStyle/>
          <a:p>
            <a:r>
              <a:rPr lang="de-CH" sz="1600" b="1" dirty="0"/>
              <a:t>Art. 248a </a:t>
            </a:r>
            <a:r>
              <a:rPr lang="de-CH" sz="1600" b="1" dirty="0" err="1"/>
              <a:t>nStPO</a:t>
            </a:r>
            <a:r>
              <a:rPr lang="de-CH" sz="1600" b="1" dirty="0"/>
              <a:t> (und Aufhebung der Abs. 3 und 4 von Art. 248 StPO) </a:t>
            </a:r>
          </a:p>
          <a:p>
            <a:r>
              <a:rPr lang="de-CH" sz="1600" dirty="0"/>
              <a:t>(...)</a:t>
            </a:r>
          </a:p>
          <a:p>
            <a:r>
              <a:rPr lang="de-CH" sz="1600" baseline="30000" dirty="0"/>
              <a:t>4</a:t>
            </a:r>
            <a:r>
              <a:rPr lang="de-CH" sz="1600" dirty="0"/>
              <a:t> Das Gericht entscheidet im schriftlichen Verfahren innerhalb von 10 Tagen nach Eingang der Stellungnahme endgültig, wenn der Fall spruchreif ist.</a:t>
            </a:r>
          </a:p>
          <a:p>
            <a:r>
              <a:rPr lang="de-CH" sz="1600" baseline="30000" dirty="0"/>
              <a:t>5</a:t>
            </a:r>
            <a:r>
              <a:rPr lang="de-CH" sz="1600" dirty="0"/>
              <a:t> Andernfalls lädt es die Staatsanwaltschaft und die anspruchsberechtigte Person innerhalb von 30 Tagen nach Erhalt der Stellungnahme zu einer nichtöffentlichen Gerichtsverhandlung vor. Die anspruchsberechtigte Person muss glaubhaft machen, weshalb und in welchem Umfang die Aufzeichnungen oder Gegenstände versiegelt bleiben sollen. Das Gericht entscheidet unverzüglich und endgültig.</a:t>
            </a:r>
          </a:p>
        </p:txBody>
      </p:sp>
    </p:spTree>
    <p:extLst>
      <p:ext uri="{BB962C8B-B14F-4D97-AF65-F5344CB8AC3E}">
        <p14:creationId xmlns:p14="http://schemas.microsoft.com/office/powerpoint/2010/main" val="2547022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de-CH" sz="1500">
                <a:solidFill>
                  <a:schemeClr val="bg1"/>
                </a:solidFill>
                <a:latin typeface="Arial" pitchFamily="34" charset="0"/>
                <a:cs typeface="Arial" pitchFamily="34" charset="0"/>
              </a:rPr>
              <a:t>Prof. Yvan Jeanneret </a:t>
            </a:r>
          </a:p>
          <a:p>
            <a:r>
              <a:rPr lang="de-CH" sz="1500">
                <a:solidFill>
                  <a:schemeClr val="bg1"/>
                </a:solidFill>
                <a:latin typeface="Arial" pitchFamily="34" charset="0"/>
                <a:cs typeface="Arial" pitchFamily="34" charset="0"/>
              </a:rPr>
              <a:t>121. Schweizerischer Anwaltstag</a:t>
            </a:r>
          </a:p>
          <a:p>
            <a:r>
              <a:rPr lang="de-CH" sz="1500">
                <a:solidFill>
                  <a:schemeClr val="bg1"/>
                </a:solidFill>
                <a:latin typeface="Arial" pitchFamily="34" charset="0"/>
                <a:cs typeface="Arial" pitchFamily="34" charset="0"/>
              </a:rPr>
              <a:t>17.06.2022</a:t>
            </a:r>
          </a:p>
        </p:txBody>
      </p:sp>
      <p:sp>
        <p:nvSpPr>
          <p:cNvPr id="2" name="ZoneTexte 1"/>
          <p:cNvSpPr txBox="1"/>
          <p:nvPr/>
        </p:nvSpPr>
        <p:spPr>
          <a:xfrm>
            <a:off x="539552" y="1340768"/>
            <a:ext cx="7560840" cy="400110"/>
          </a:xfrm>
          <a:prstGeom prst="rect">
            <a:avLst/>
          </a:prstGeom>
          <a:noFill/>
        </p:spPr>
        <p:txBody>
          <a:bodyPr wrap="square" rtlCol="0">
            <a:spAutoFit/>
          </a:bodyPr>
          <a:lstStyle/>
          <a:p>
            <a:r>
              <a:rPr lang="de-CH" sz="2000" b="1"/>
              <a:t>5.	Die Siegelung</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844824"/>
            <a:ext cx="7488832" cy="3785652"/>
          </a:xfrm>
          <a:prstGeom prst="rect">
            <a:avLst/>
          </a:prstGeom>
        </p:spPr>
        <p:txBody>
          <a:bodyPr wrap="square">
            <a:spAutoFit/>
          </a:bodyPr>
          <a:lstStyle/>
          <a:p>
            <a:r>
              <a:rPr lang="de-CH" sz="1600" b="1" dirty="0"/>
              <a:t>BGE 142 IV 372</a:t>
            </a:r>
          </a:p>
          <a:p>
            <a:endParaRPr lang="fr-CH" sz="1600" b="1" dirty="0"/>
          </a:p>
          <a:p>
            <a:r>
              <a:rPr lang="de-CH" sz="1600" b="1" dirty="0"/>
              <a:t>Art. 248a </a:t>
            </a:r>
            <a:r>
              <a:rPr lang="de-CH" sz="1600" b="1" dirty="0" err="1"/>
              <a:t>nStPO</a:t>
            </a:r>
            <a:r>
              <a:rPr lang="de-CH" sz="1600" b="1" dirty="0"/>
              <a:t> (und Aufhebung der Abs. 3 und 4 von Art. 248 StPO) </a:t>
            </a:r>
          </a:p>
          <a:p>
            <a:r>
              <a:rPr lang="de-CH" sz="1600" dirty="0"/>
              <a:t>(...)</a:t>
            </a:r>
          </a:p>
          <a:p>
            <a:r>
              <a:rPr lang="de-CH" sz="1600" baseline="30000" dirty="0"/>
              <a:t>6</a:t>
            </a:r>
            <a:r>
              <a:rPr lang="de-CH" sz="1600" dirty="0"/>
              <a:t> Das Gericht kann:</a:t>
            </a:r>
          </a:p>
          <a:p>
            <a:pPr marL="342900" indent="-342900">
              <a:buAutoNum type="alphaLcPeriod"/>
            </a:pPr>
            <a:r>
              <a:rPr lang="de-CH" sz="1600" dirty="0"/>
              <a:t>einen Experten beiziehen, um den Inhalt der Aufzeichnungen und Gegenstände zu prüfen, auf sie zuzugreifen oder ihre Unversehrtheit zu gewährleisten;</a:t>
            </a:r>
          </a:p>
          <a:p>
            <a:pPr marL="342900" indent="-342900">
              <a:buAutoNum type="alphaLcPeriod"/>
            </a:pPr>
            <a:r>
              <a:rPr lang="de-CH" sz="1600" u="sng" dirty="0"/>
              <a:t>Polizeiangehörige als Experten bezeichnen, um Zugang zum Inhalt</a:t>
            </a:r>
            <a:r>
              <a:rPr lang="de-CH" sz="1600" dirty="0"/>
              <a:t> von Aufzeichnungen und Gegenständen zu erhalten oder deren Unversehrtheit zu gewährleisten.</a:t>
            </a:r>
          </a:p>
          <a:p>
            <a:r>
              <a:rPr lang="de-CH" sz="1600" baseline="30000" dirty="0"/>
              <a:t>7</a:t>
            </a:r>
            <a:r>
              <a:rPr lang="de-CH" sz="1600" dirty="0"/>
              <a:t> </a:t>
            </a:r>
            <a:r>
              <a:rPr lang="de-CH" sz="1600" u="sng" dirty="0"/>
              <a:t>Bleibt</a:t>
            </a:r>
            <a:r>
              <a:rPr lang="de-CH" sz="1600" dirty="0"/>
              <a:t> die anspruchsberechtigte Person unentschuldigt der Gerichtsverhandlung </a:t>
            </a:r>
            <a:r>
              <a:rPr lang="de-CH" sz="1600" u="sng" dirty="0"/>
              <a:t>fern</a:t>
            </a:r>
            <a:r>
              <a:rPr lang="de-CH" sz="1600" dirty="0"/>
              <a:t> und lässt sie sich auch nicht vertreten, so gilt das Siegelungsgesuch als zurückgezogen. Wenn die Staatsanwaltschaft nicht erscheint, entscheidet das Gericht in ihrer Abwesenheit.</a:t>
            </a:r>
          </a:p>
          <a:p>
            <a:endParaRPr lang="fr-CH" sz="1600" dirty="0"/>
          </a:p>
        </p:txBody>
      </p:sp>
    </p:spTree>
    <p:extLst>
      <p:ext uri="{BB962C8B-B14F-4D97-AF65-F5344CB8AC3E}">
        <p14:creationId xmlns:p14="http://schemas.microsoft.com/office/powerpoint/2010/main" val="3878769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de-CH" sz="1500">
                <a:solidFill>
                  <a:schemeClr val="bg1"/>
                </a:solidFill>
                <a:latin typeface="Arial" pitchFamily="34" charset="0"/>
                <a:cs typeface="Arial" pitchFamily="34" charset="0"/>
              </a:rPr>
              <a:t>Prof. Yvan Jeanneret </a:t>
            </a:r>
          </a:p>
          <a:p>
            <a:r>
              <a:rPr lang="de-CH" sz="1500">
                <a:solidFill>
                  <a:schemeClr val="bg1"/>
                </a:solidFill>
                <a:latin typeface="Arial" pitchFamily="34" charset="0"/>
                <a:cs typeface="Arial" pitchFamily="34" charset="0"/>
              </a:rPr>
              <a:t>121. Schweizerischer Anwaltstag</a:t>
            </a:r>
          </a:p>
          <a:p>
            <a:r>
              <a:rPr lang="de-CH" sz="1500">
                <a:solidFill>
                  <a:schemeClr val="bg1"/>
                </a:solidFill>
                <a:latin typeface="Arial" pitchFamily="34" charset="0"/>
                <a:cs typeface="Arial" pitchFamily="34" charset="0"/>
              </a:rPr>
              <a:t>17.06.2022</a:t>
            </a:r>
          </a:p>
        </p:txBody>
      </p:sp>
      <p:sp>
        <p:nvSpPr>
          <p:cNvPr id="2" name="ZoneTexte 1"/>
          <p:cNvSpPr txBox="1"/>
          <p:nvPr/>
        </p:nvSpPr>
        <p:spPr>
          <a:xfrm>
            <a:off x="539552" y="1340768"/>
            <a:ext cx="7560840" cy="400110"/>
          </a:xfrm>
          <a:prstGeom prst="rect">
            <a:avLst/>
          </a:prstGeom>
          <a:noFill/>
        </p:spPr>
        <p:txBody>
          <a:bodyPr wrap="square" rtlCol="0">
            <a:spAutoFit/>
          </a:bodyPr>
          <a:lstStyle/>
          <a:p>
            <a:r>
              <a:rPr lang="de-CH" sz="2000" b="1"/>
              <a:t>6.	Untersuchungen von Personen</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844824"/>
            <a:ext cx="7488832" cy="2800767"/>
          </a:xfrm>
          <a:prstGeom prst="rect">
            <a:avLst/>
          </a:prstGeom>
        </p:spPr>
        <p:txBody>
          <a:bodyPr wrap="square">
            <a:spAutoFit/>
          </a:bodyPr>
          <a:lstStyle/>
          <a:p>
            <a:r>
              <a:rPr lang="de-CH" sz="1600" b="1" dirty="0"/>
              <a:t>BGE 143 IV 313</a:t>
            </a:r>
          </a:p>
          <a:p>
            <a:endParaRPr lang="fr-CH" sz="1600" b="1" dirty="0"/>
          </a:p>
          <a:p>
            <a:endParaRPr lang="fr-CH" sz="1600" b="1" dirty="0"/>
          </a:p>
          <a:p>
            <a:r>
              <a:rPr lang="de-CH" sz="1600" b="1" dirty="0"/>
              <a:t>Art. 251a </a:t>
            </a:r>
            <a:r>
              <a:rPr lang="de-CH" sz="1600" b="1" dirty="0" err="1"/>
              <a:t>nStPO</a:t>
            </a:r>
            <a:endParaRPr lang="de-CH" sz="1600" b="1" dirty="0"/>
          </a:p>
          <a:p>
            <a:r>
              <a:rPr lang="de-CH" sz="1600" dirty="0"/>
              <a:t>Zur Feststellung der Fahrunfähigkeit kann die Polizei: </a:t>
            </a:r>
          </a:p>
          <a:p>
            <a:pPr marL="342900" indent="-342900">
              <a:buAutoNum type="alphaLcPeriod"/>
            </a:pPr>
            <a:r>
              <a:rPr lang="de-CH" sz="1600" dirty="0"/>
              <a:t>eine Atemalkoholprobe durchführen;</a:t>
            </a:r>
          </a:p>
          <a:p>
            <a:pPr marL="342900" indent="-342900">
              <a:buAutoNum type="alphaLcPeriod"/>
            </a:pPr>
            <a:r>
              <a:rPr lang="de-CH" sz="1600" dirty="0"/>
              <a:t>die Abnahme einer Blutprobe und deren Analyse anordnen in den Fällen, in denen das Bundesrecht eine Blutuntersuchung vorschreibt;</a:t>
            </a:r>
          </a:p>
          <a:p>
            <a:pPr marL="342900" indent="-342900">
              <a:buAutoNum type="alphaLcPeriod"/>
            </a:pPr>
            <a:r>
              <a:rPr lang="de-CH" sz="1600" dirty="0"/>
              <a:t>die Sicherstellung von Urin und dessen Analyse anordnen.</a:t>
            </a:r>
          </a:p>
          <a:p>
            <a:endParaRPr lang="fr-CH" sz="1600" dirty="0"/>
          </a:p>
          <a:p>
            <a:endParaRPr lang="fr-CH" sz="1600" dirty="0"/>
          </a:p>
        </p:txBody>
      </p:sp>
    </p:spTree>
    <p:extLst>
      <p:ext uri="{BB962C8B-B14F-4D97-AF65-F5344CB8AC3E}">
        <p14:creationId xmlns:p14="http://schemas.microsoft.com/office/powerpoint/2010/main" val="1484169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de-CH" sz="1500">
                <a:solidFill>
                  <a:schemeClr val="bg1"/>
                </a:solidFill>
                <a:latin typeface="Arial" pitchFamily="34" charset="0"/>
                <a:cs typeface="Arial" pitchFamily="34" charset="0"/>
              </a:rPr>
              <a:t>Prof. Yvan Jeanneret </a:t>
            </a:r>
          </a:p>
          <a:p>
            <a:r>
              <a:rPr lang="de-CH" sz="1500">
                <a:solidFill>
                  <a:schemeClr val="bg1"/>
                </a:solidFill>
                <a:latin typeface="Arial" pitchFamily="34" charset="0"/>
                <a:cs typeface="Arial" pitchFamily="34" charset="0"/>
              </a:rPr>
              <a:t>121. Schweizerischer Anwaltstag</a:t>
            </a:r>
          </a:p>
          <a:p>
            <a:r>
              <a:rPr lang="de-CH" sz="1500">
                <a:solidFill>
                  <a:schemeClr val="bg1"/>
                </a:solidFill>
                <a:latin typeface="Arial" pitchFamily="34" charset="0"/>
                <a:cs typeface="Arial" pitchFamily="34" charset="0"/>
              </a:rPr>
              <a:t>17.06.2022</a:t>
            </a:r>
          </a:p>
        </p:txBody>
      </p:sp>
      <p:sp>
        <p:nvSpPr>
          <p:cNvPr id="2" name="ZoneTexte 1"/>
          <p:cNvSpPr txBox="1"/>
          <p:nvPr/>
        </p:nvSpPr>
        <p:spPr>
          <a:xfrm>
            <a:off x="539552" y="1340768"/>
            <a:ext cx="7560840" cy="400110"/>
          </a:xfrm>
          <a:prstGeom prst="rect">
            <a:avLst/>
          </a:prstGeom>
          <a:noFill/>
        </p:spPr>
        <p:txBody>
          <a:bodyPr wrap="square" rtlCol="0">
            <a:spAutoFit/>
          </a:bodyPr>
          <a:lstStyle/>
          <a:p>
            <a:r>
              <a:rPr lang="de-CH" sz="2000" b="1"/>
              <a:t>7.	Der Strafbefehl	</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844824"/>
            <a:ext cx="7488832" cy="3046988"/>
          </a:xfrm>
          <a:prstGeom prst="rect">
            <a:avLst/>
          </a:prstGeom>
        </p:spPr>
        <p:txBody>
          <a:bodyPr wrap="square">
            <a:spAutoFit/>
          </a:bodyPr>
          <a:lstStyle/>
          <a:p>
            <a:endParaRPr lang="fr-CH" sz="1600" b="1" dirty="0"/>
          </a:p>
          <a:p>
            <a:r>
              <a:rPr lang="de-CH" sz="1600" b="1" dirty="0"/>
              <a:t>Art. 352a </a:t>
            </a:r>
            <a:r>
              <a:rPr lang="de-CH" sz="1600" b="1" dirty="0" err="1"/>
              <a:t>nStPO</a:t>
            </a:r>
            <a:endParaRPr lang="de-CH" sz="1600" b="1" dirty="0"/>
          </a:p>
          <a:p>
            <a:r>
              <a:rPr lang="de-CH" sz="1600" dirty="0"/>
              <a:t>Ist zu erwarten, dass der Strafbefehl eine zu verbüssende Freiheitsstrafe zur Folge hat, so führt die Staatsanwaltschaft eine Einvernahme der beschuldigten Person durch. </a:t>
            </a:r>
          </a:p>
          <a:p>
            <a:endParaRPr lang="fr-CH" sz="1600" dirty="0"/>
          </a:p>
          <a:p>
            <a:r>
              <a:rPr lang="de-CH" sz="1600" b="1" dirty="0"/>
              <a:t>Art. 353 </a:t>
            </a:r>
            <a:r>
              <a:rPr lang="de-CH" sz="1600" b="1" dirty="0" err="1"/>
              <a:t>nStPO</a:t>
            </a:r>
            <a:endParaRPr lang="de-CH" sz="1600" b="1" dirty="0"/>
          </a:p>
          <a:p>
            <a:r>
              <a:rPr lang="de-CH" sz="1600" dirty="0"/>
              <a:t>(...)</a:t>
            </a:r>
          </a:p>
          <a:p>
            <a:r>
              <a:rPr lang="de-CH" sz="1600" baseline="30000" dirty="0"/>
              <a:t>2</a:t>
            </a:r>
            <a:r>
              <a:rPr lang="de-CH" sz="1600" dirty="0"/>
              <a:t> Die Staatsanwaltschaft kann im Strafbefehl über Zivilforderungen entscheiden, 
sofern diese von der beschuldigten Person anerkennt werden, oder:</a:t>
            </a:r>
          </a:p>
          <a:p>
            <a:pPr marL="342900" indent="-342900">
              <a:buAutoNum type="alphaLcPeriod"/>
            </a:pPr>
            <a:r>
              <a:rPr lang="de-CH" sz="1600" dirty="0"/>
              <a:t>deren Beurteilung ohne weitere Beweiserhebungen möglich ist; und </a:t>
            </a:r>
          </a:p>
          <a:p>
            <a:pPr marL="342900" indent="-342900">
              <a:buAutoNum type="alphaLcPeriod"/>
            </a:pPr>
            <a:r>
              <a:rPr lang="de-CH" sz="1600" dirty="0"/>
              <a:t>der Streitwert 30 000 Franken nicht übersteigt. </a:t>
            </a:r>
          </a:p>
          <a:p>
            <a:endParaRPr lang="fr-CH" sz="1600" dirty="0"/>
          </a:p>
        </p:txBody>
      </p:sp>
    </p:spTree>
    <p:extLst>
      <p:ext uri="{BB962C8B-B14F-4D97-AF65-F5344CB8AC3E}">
        <p14:creationId xmlns:p14="http://schemas.microsoft.com/office/powerpoint/2010/main" val="778084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de-CH" sz="1500">
                <a:solidFill>
                  <a:schemeClr val="bg1"/>
                </a:solidFill>
                <a:latin typeface="Arial" pitchFamily="34" charset="0"/>
                <a:cs typeface="Arial" pitchFamily="34" charset="0"/>
              </a:rPr>
              <a:t>Prof. Yvan Jeanneret </a:t>
            </a:r>
          </a:p>
          <a:p>
            <a:r>
              <a:rPr lang="de-CH" sz="1500">
                <a:solidFill>
                  <a:schemeClr val="bg1"/>
                </a:solidFill>
                <a:latin typeface="Arial" pitchFamily="34" charset="0"/>
                <a:cs typeface="Arial" pitchFamily="34" charset="0"/>
              </a:rPr>
              <a:t>121. Schweizerischer Anwaltstag</a:t>
            </a:r>
          </a:p>
          <a:p>
            <a:r>
              <a:rPr lang="de-CH" sz="1500">
                <a:solidFill>
                  <a:schemeClr val="bg1"/>
                </a:solidFill>
                <a:latin typeface="Arial" pitchFamily="34" charset="0"/>
                <a:cs typeface="Arial" pitchFamily="34" charset="0"/>
              </a:rPr>
              <a:t>17.06.2022</a:t>
            </a:r>
          </a:p>
        </p:txBody>
      </p:sp>
      <p:sp>
        <p:nvSpPr>
          <p:cNvPr id="2" name="ZoneTexte 1"/>
          <p:cNvSpPr txBox="1"/>
          <p:nvPr/>
        </p:nvSpPr>
        <p:spPr>
          <a:xfrm>
            <a:off x="539552" y="1340768"/>
            <a:ext cx="7560840" cy="400110"/>
          </a:xfrm>
          <a:prstGeom prst="rect">
            <a:avLst/>
          </a:prstGeom>
          <a:noFill/>
        </p:spPr>
        <p:txBody>
          <a:bodyPr wrap="square" rtlCol="0">
            <a:spAutoFit/>
          </a:bodyPr>
          <a:lstStyle/>
          <a:p>
            <a:r>
              <a:rPr lang="de-CH" sz="2000" b="1"/>
              <a:t>7.	Der Strafbefehl	</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844824"/>
            <a:ext cx="7488832" cy="2800767"/>
          </a:xfrm>
          <a:prstGeom prst="rect">
            <a:avLst/>
          </a:prstGeom>
        </p:spPr>
        <p:txBody>
          <a:bodyPr wrap="square">
            <a:spAutoFit/>
          </a:bodyPr>
          <a:lstStyle/>
          <a:p>
            <a:r>
              <a:rPr lang="de-CH" sz="1600" b="1" dirty="0"/>
              <a:t>BGE 139 IV 102; BGE 141 IV 231</a:t>
            </a:r>
          </a:p>
          <a:p>
            <a:endParaRPr lang="fr-CH" sz="1600" dirty="0"/>
          </a:p>
          <a:p>
            <a:r>
              <a:rPr lang="de-CH" sz="1600" b="1" dirty="0"/>
              <a:t>Art. 354 </a:t>
            </a:r>
            <a:r>
              <a:rPr lang="de-CH" sz="1600" b="1" dirty="0" err="1"/>
              <a:t>nStPO</a:t>
            </a:r>
            <a:endParaRPr lang="de-CH" sz="1600" b="1" dirty="0"/>
          </a:p>
          <a:p>
            <a:r>
              <a:rPr lang="de-CH" sz="1600" dirty="0"/>
              <a:t> Gegen den Strafbefehl können bei der Staatsanwaltschaft innert 10 Tagen schriftlich Einsprache erheben: </a:t>
            </a:r>
          </a:p>
          <a:p>
            <a:r>
              <a:rPr lang="de-CH" sz="1600" dirty="0"/>
              <a:t>(...)</a:t>
            </a:r>
          </a:p>
          <a:p>
            <a:r>
              <a:rPr lang="de-CH" sz="1600" dirty="0" err="1"/>
              <a:t>a</a:t>
            </a:r>
            <a:r>
              <a:rPr lang="de-CH" sz="1600" baseline="30000" dirty="0" err="1"/>
              <a:t>bis</a:t>
            </a:r>
            <a:r>
              <a:rPr lang="de-CH" sz="1600" dirty="0"/>
              <a:t>  die Privatklägerschaft;</a:t>
            </a:r>
          </a:p>
          <a:p>
            <a:r>
              <a:rPr lang="de-CH" sz="1600" dirty="0"/>
              <a:t>(...)</a:t>
            </a:r>
          </a:p>
          <a:p>
            <a:r>
              <a:rPr lang="de-CH" sz="1600" dirty="0"/>
              <a:t> </a:t>
            </a:r>
            <a:r>
              <a:rPr lang="de-CH" sz="1600" baseline="30000" dirty="0"/>
              <a:t>1bis</a:t>
            </a:r>
            <a:r>
              <a:rPr lang="de-CH" sz="1600" dirty="0"/>
              <a:t> Die Privatklägerschaft ist hinsichtlich der im Strafbefehl ausgesprochenen Sanktion nicht befugt, Einsprache zu erheben.</a:t>
            </a:r>
          </a:p>
          <a:p>
            <a:endParaRPr lang="de-CH" sz="1600" dirty="0"/>
          </a:p>
        </p:txBody>
      </p:sp>
    </p:spTree>
    <p:extLst>
      <p:ext uri="{BB962C8B-B14F-4D97-AF65-F5344CB8AC3E}">
        <p14:creationId xmlns:p14="http://schemas.microsoft.com/office/powerpoint/2010/main" val="2526998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de-CH" sz="1500">
                <a:solidFill>
                  <a:schemeClr val="bg1"/>
                </a:solidFill>
                <a:latin typeface="Arial" pitchFamily="34" charset="0"/>
                <a:cs typeface="Arial" pitchFamily="34" charset="0"/>
              </a:rPr>
              <a:t>Prof. Yvan Jeanneret </a:t>
            </a:r>
          </a:p>
          <a:p>
            <a:r>
              <a:rPr lang="de-CH" sz="1500">
                <a:solidFill>
                  <a:schemeClr val="bg1"/>
                </a:solidFill>
                <a:latin typeface="Arial" pitchFamily="34" charset="0"/>
                <a:cs typeface="Arial" pitchFamily="34" charset="0"/>
              </a:rPr>
              <a:t>121. Schweizerischer Anwaltstag</a:t>
            </a:r>
          </a:p>
          <a:p>
            <a:r>
              <a:rPr lang="de-CH" sz="1500">
                <a:solidFill>
                  <a:schemeClr val="bg1"/>
                </a:solidFill>
                <a:latin typeface="Arial" pitchFamily="34" charset="0"/>
                <a:cs typeface="Arial" pitchFamily="34" charset="0"/>
              </a:rPr>
              <a:t>17.06.2022</a:t>
            </a:r>
          </a:p>
        </p:txBody>
      </p:sp>
      <p:sp>
        <p:nvSpPr>
          <p:cNvPr id="2" name="ZoneTexte 1"/>
          <p:cNvSpPr txBox="1"/>
          <p:nvPr/>
        </p:nvSpPr>
        <p:spPr>
          <a:xfrm>
            <a:off x="460375" y="961104"/>
            <a:ext cx="7560840" cy="400110"/>
          </a:xfrm>
          <a:prstGeom prst="rect">
            <a:avLst/>
          </a:prstGeom>
          <a:noFill/>
        </p:spPr>
        <p:txBody>
          <a:bodyPr wrap="square" rtlCol="0">
            <a:spAutoFit/>
          </a:bodyPr>
          <a:lstStyle/>
          <a:p>
            <a:r>
              <a:rPr lang="de-CH" sz="2000" b="1" dirty="0"/>
              <a:t>8.	Die Rechtsmittel	</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375" y="273913"/>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0375" y="1251716"/>
            <a:ext cx="7488832" cy="4832092"/>
          </a:xfrm>
          <a:prstGeom prst="rect">
            <a:avLst/>
          </a:prstGeom>
        </p:spPr>
        <p:txBody>
          <a:bodyPr wrap="square">
            <a:spAutoFit/>
          </a:bodyPr>
          <a:lstStyle/>
          <a:p>
            <a:r>
              <a:rPr lang="de-CH" sz="1600" b="1" dirty="0"/>
              <a:t>Art. 135 StPO</a:t>
            </a:r>
          </a:p>
          <a:p>
            <a:r>
              <a:rPr lang="de-CH" sz="1200" dirty="0"/>
              <a:t>(...)</a:t>
            </a:r>
          </a:p>
          <a:p>
            <a:r>
              <a:rPr lang="fr-CH" sz="1600" baseline="30000" dirty="0"/>
              <a:t>2  </a:t>
            </a:r>
            <a:r>
              <a:rPr lang="de-CH" sz="1600" dirty="0"/>
              <a:t>Die Staatsanwaltschaft oder das urteilende Gericht legen die Entschädigung am Ende des Verfahrens fest.</a:t>
            </a:r>
          </a:p>
          <a:p>
            <a:r>
              <a:rPr lang="fr-CH" sz="1600" baseline="30000" dirty="0"/>
              <a:t>3  </a:t>
            </a:r>
            <a:r>
              <a:rPr lang="de-CH" sz="1600" dirty="0"/>
              <a:t>Gegen den Entschädigungsentscheid kann die amtliche Verteidigung Beschwerde führen:</a:t>
            </a:r>
          </a:p>
          <a:p>
            <a:pPr marL="342900" indent="-342900">
              <a:buAutoNum type="alphaLcPeriod"/>
            </a:pPr>
            <a:r>
              <a:rPr lang="de-CH" sz="1600" dirty="0"/>
              <a:t>wenn der Entscheid von der Staatsanwaltschaft oder dem erstinstanzlichen Gericht gefällt wurde: bei der Beschwerdeinstanz;</a:t>
            </a:r>
          </a:p>
          <a:p>
            <a:pPr marL="342900" indent="-342900">
              <a:buAutoNum type="alphaLcPeriod"/>
            </a:pPr>
            <a:r>
              <a:rPr lang="de-CH" sz="1600" dirty="0"/>
              <a:t>wenn der Entscheid von der Beschwerdeinstanz oder dem Berufungsgericht des Kantons gefällt wurde: beim Bundesstrafgericht.</a:t>
            </a:r>
          </a:p>
          <a:p>
            <a:endParaRPr lang="fr-CH" sz="800" dirty="0"/>
          </a:p>
          <a:p>
            <a:r>
              <a:rPr lang="de-CH" sz="1600" b="1" dirty="0"/>
              <a:t>Art. 135 </a:t>
            </a:r>
            <a:r>
              <a:rPr lang="de-CH" sz="1600" b="1" dirty="0" err="1"/>
              <a:t>nStPO</a:t>
            </a:r>
            <a:endParaRPr lang="de-CH" sz="1600" b="1" dirty="0"/>
          </a:p>
          <a:p>
            <a:r>
              <a:rPr lang="de-CH" sz="1600" dirty="0"/>
              <a:t>Die Staatsanwaltschaft oder das urteilende Gericht legen die Entschädigung am Ende des Verfahrens fest. Wenn sich das Mandat der amtlichen Verteidigung über einen längeren Zeitraum erstreckt oder es aus anderen Gründen unzumutbar ist, bis zum Ende des Verfahrens zu warten, werden der amtlichen Verteidigung </a:t>
            </a:r>
            <a:r>
              <a:rPr lang="de-CH" sz="1600" u="sng" dirty="0"/>
              <a:t>Vorschüsse</a:t>
            </a:r>
            <a:r>
              <a:rPr lang="de-CH" sz="1600" dirty="0"/>
              <a:t> gezahlt, deren Höhe von der </a:t>
            </a:r>
            <a:r>
              <a:rPr lang="de-CH" sz="1600" u="sng" dirty="0"/>
              <a:t>Verfahrensleitung</a:t>
            </a:r>
            <a:r>
              <a:rPr lang="de-CH" sz="1600" dirty="0"/>
              <a:t> festgelegt wird.</a:t>
            </a:r>
          </a:p>
          <a:p>
            <a:r>
              <a:rPr lang="de-CH" sz="1600" baseline="30000" dirty="0"/>
              <a:t>3</a:t>
            </a:r>
            <a:r>
              <a:rPr lang="de-CH" sz="1600" dirty="0"/>
              <a:t> Gegen den Entschädigungsentscheid kann die amtliche Verteidigung das </a:t>
            </a:r>
            <a:r>
              <a:rPr lang="de-CH" sz="1600" u="sng" dirty="0"/>
              <a:t>Rechtsmittel</a:t>
            </a:r>
            <a:r>
              <a:rPr lang="de-CH" sz="1600" dirty="0"/>
              <a:t> ergreifen, </a:t>
            </a:r>
            <a:r>
              <a:rPr lang="de-CH" sz="1600" u="sng" dirty="0"/>
              <a:t>das gegen den Endentscheid zulässig ist.</a:t>
            </a:r>
            <a:r>
              <a:rPr lang="de-CH" sz="1600" dirty="0"/>
              <a:t> </a:t>
            </a:r>
          </a:p>
          <a:p>
            <a:endParaRPr lang="de-CH" sz="1600" dirty="0"/>
          </a:p>
        </p:txBody>
      </p:sp>
    </p:spTree>
    <p:extLst>
      <p:ext uri="{BB962C8B-B14F-4D97-AF65-F5344CB8AC3E}">
        <p14:creationId xmlns:p14="http://schemas.microsoft.com/office/powerpoint/2010/main" val="3944832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de-CH" sz="1500">
                <a:solidFill>
                  <a:schemeClr val="bg1"/>
                </a:solidFill>
                <a:latin typeface="Arial" pitchFamily="34" charset="0"/>
                <a:cs typeface="Arial" pitchFamily="34" charset="0"/>
              </a:rPr>
              <a:t>Prof. Yvan Jeanneret </a:t>
            </a:r>
          </a:p>
          <a:p>
            <a:r>
              <a:rPr lang="de-CH" sz="1500">
                <a:solidFill>
                  <a:schemeClr val="bg1"/>
                </a:solidFill>
                <a:latin typeface="Arial" pitchFamily="34" charset="0"/>
                <a:cs typeface="Arial" pitchFamily="34" charset="0"/>
              </a:rPr>
              <a:t>121. Schweizerischer Anwaltstag</a:t>
            </a:r>
          </a:p>
          <a:p>
            <a:r>
              <a:rPr lang="de-CH" sz="1500">
                <a:solidFill>
                  <a:schemeClr val="bg1"/>
                </a:solidFill>
                <a:latin typeface="Arial" pitchFamily="34" charset="0"/>
                <a:cs typeface="Arial" pitchFamily="34" charset="0"/>
              </a:rPr>
              <a:t>17.06.2022</a:t>
            </a:r>
          </a:p>
        </p:txBody>
      </p:sp>
      <p:sp>
        <p:nvSpPr>
          <p:cNvPr id="2" name="ZoneTexte 1"/>
          <p:cNvSpPr txBox="1"/>
          <p:nvPr/>
        </p:nvSpPr>
        <p:spPr>
          <a:xfrm>
            <a:off x="709277" y="1628800"/>
            <a:ext cx="7560840" cy="3477875"/>
          </a:xfrm>
          <a:prstGeom prst="rect">
            <a:avLst/>
          </a:prstGeom>
          <a:noFill/>
        </p:spPr>
        <p:txBody>
          <a:bodyPr wrap="square" rtlCol="0">
            <a:spAutoFit/>
          </a:bodyPr>
          <a:lstStyle/>
          <a:p>
            <a:r>
              <a:rPr lang="de-CH" sz="2000" b="1"/>
              <a:t>Gliederung des Vortrags</a:t>
            </a:r>
          </a:p>
          <a:p>
            <a:endParaRPr lang="fr-CH" sz="2000" b="1" dirty="0"/>
          </a:p>
          <a:p>
            <a:pPr marL="342900" indent="-342900">
              <a:buFont typeface="+mj-lt"/>
              <a:buAutoNum type="arabicPeriod"/>
            </a:pPr>
            <a:r>
              <a:rPr lang="de-CH" sz="2000" b="1"/>
              <a:t>Kurzer Überblick über die Reform</a:t>
            </a:r>
          </a:p>
          <a:p>
            <a:pPr marL="342900" indent="-342900">
              <a:buFont typeface="+mj-lt"/>
              <a:buAutoNum type="arabicPeriod"/>
            </a:pPr>
            <a:r>
              <a:rPr lang="de-CH" sz="2000" b="1"/>
              <a:t>Eine unvollkommene Bereinigung</a:t>
            </a:r>
          </a:p>
          <a:p>
            <a:pPr marL="342900" indent="-342900">
              <a:buFont typeface="+mj-lt"/>
              <a:buAutoNum type="arabicPeriod"/>
            </a:pPr>
            <a:r>
              <a:rPr lang="de-CH" sz="2000" b="1"/>
              <a:t>Die Aufzeichnung von Verhandlungen</a:t>
            </a:r>
          </a:p>
          <a:p>
            <a:pPr marL="342900" indent="-342900">
              <a:buFont typeface="+mj-lt"/>
              <a:buAutoNum type="arabicPeriod"/>
            </a:pPr>
            <a:r>
              <a:rPr lang="de-CH" sz="2000" b="1"/>
              <a:t>Die Zivilansprüche</a:t>
            </a:r>
          </a:p>
          <a:p>
            <a:pPr marL="342900" indent="-342900">
              <a:buFont typeface="+mj-lt"/>
              <a:buAutoNum type="arabicPeriod"/>
            </a:pPr>
            <a:r>
              <a:rPr lang="de-CH" sz="2000" b="1"/>
              <a:t>Die Siegelung</a:t>
            </a:r>
          </a:p>
          <a:p>
            <a:pPr marL="342900" indent="-342900">
              <a:buFont typeface="+mj-lt"/>
              <a:buAutoNum type="arabicPeriod"/>
            </a:pPr>
            <a:r>
              <a:rPr lang="de-CH" sz="2000" b="1"/>
              <a:t>Untersuchungen von Personen</a:t>
            </a:r>
          </a:p>
          <a:p>
            <a:pPr marL="342900" indent="-342900">
              <a:buFont typeface="+mj-lt"/>
              <a:buAutoNum type="arabicPeriod"/>
            </a:pPr>
            <a:r>
              <a:rPr lang="de-CH" sz="2000" b="1"/>
              <a:t>Der Strafbefehl</a:t>
            </a:r>
          </a:p>
          <a:p>
            <a:pPr marL="342900" indent="-342900">
              <a:buFont typeface="+mj-lt"/>
              <a:buAutoNum type="arabicPeriod"/>
            </a:pPr>
            <a:r>
              <a:rPr lang="de-CH" sz="2000" b="1"/>
              <a:t>Die Rechtsmittel</a:t>
            </a:r>
          </a:p>
          <a:p>
            <a:pPr marL="342900" indent="-342900">
              <a:buFont typeface="+mj-lt"/>
              <a:buAutoNum type="arabicPeriod"/>
            </a:pPr>
            <a:r>
              <a:rPr lang="de-CH" sz="2000" b="1"/>
              <a:t>Die Kosten- und Entschädigungsfolgen</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9794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de-CH" sz="1500">
                <a:solidFill>
                  <a:schemeClr val="bg1"/>
                </a:solidFill>
                <a:latin typeface="Arial" pitchFamily="34" charset="0"/>
                <a:cs typeface="Arial" pitchFamily="34" charset="0"/>
              </a:rPr>
              <a:t>Prof. Yvan Jeanneret </a:t>
            </a:r>
          </a:p>
          <a:p>
            <a:r>
              <a:rPr lang="de-CH" sz="1500">
                <a:solidFill>
                  <a:schemeClr val="bg1"/>
                </a:solidFill>
                <a:latin typeface="Arial" pitchFamily="34" charset="0"/>
                <a:cs typeface="Arial" pitchFamily="34" charset="0"/>
              </a:rPr>
              <a:t>121. Schweizerischer Anwaltstag</a:t>
            </a:r>
          </a:p>
          <a:p>
            <a:r>
              <a:rPr lang="de-CH" sz="1500">
                <a:solidFill>
                  <a:schemeClr val="bg1"/>
                </a:solidFill>
                <a:latin typeface="Arial" pitchFamily="34" charset="0"/>
                <a:cs typeface="Arial" pitchFamily="34" charset="0"/>
              </a:rPr>
              <a:t>17.06.2022</a:t>
            </a:r>
          </a:p>
        </p:txBody>
      </p:sp>
      <p:sp>
        <p:nvSpPr>
          <p:cNvPr id="2" name="ZoneTexte 1"/>
          <p:cNvSpPr txBox="1"/>
          <p:nvPr/>
        </p:nvSpPr>
        <p:spPr>
          <a:xfrm>
            <a:off x="539552" y="1340768"/>
            <a:ext cx="7560840" cy="400110"/>
          </a:xfrm>
          <a:prstGeom prst="rect">
            <a:avLst/>
          </a:prstGeom>
          <a:noFill/>
        </p:spPr>
        <p:txBody>
          <a:bodyPr wrap="square" rtlCol="0">
            <a:spAutoFit/>
          </a:bodyPr>
          <a:lstStyle/>
          <a:p>
            <a:r>
              <a:rPr lang="de-CH" sz="2000" b="1"/>
              <a:t>8.	Die Rechtsmittel	</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700808"/>
            <a:ext cx="7488832" cy="3785652"/>
          </a:xfrm>
          <a:prstGeom prst="rect">
            <a:avLst/>
          </a:prstGeom>
        </p:spPr>
        <p:txBody>
          <a:bodyPr wrap="square">
            <a:spAutoFit/>
          </a:bodyPr>
          <a:lstStyle/>
          <a:p>
            <a:r>
              <a:rPr lang="de-CH" sz="1600" b="1"/>
              <a:t>Art. 393 StPO</a:t>
            </a:r>
          </a:p>
          <a:p>
            <a:r>
              <a:rPr lang="de-CH" sz="1600" baseline="30000"/>
              <a:t>1</a:t>
            </a:r>
            <a:r>
              <a:rPr lang="de-CH" sz="1600"/>
              <a:t> Die Beschwerde ist zulässig gegen:</a:t>
            </a:r>
          </a:p>
          <a:p>
            <a:pPr marL="342900" indent="-342900">
              <a:buAutoNum type="alphaLcPeriod"/>
            </a:pPr>
            <a:r>
              <a:rPr lang="de-CH" sz="1600"/>
              <a:t>(...)</a:t>
            </a:r>
          </a:p>
          <a:p>
            <a:pPr marL="342900" indent="-342900">
              <a:buAutoNum type="alphaLcPeriod"/>
            </a:pPr>
            <a:r>
              <a:rPr lang="de-CH" sz="1600"/>
              <a:t>(...)</a:t>
            </a:r>
          </a:p>
          <a:p>
            <a:pPr marL="342900" indent="-342900">
              <a:buAutoNum type="alphaLcPeriod"/>
            </a:pPr>
            <a:r>
              <a:rPr lang="de-CH" sz="1600"/>
              <a:t>die Entscheide des Zwangsmassnahmengerichts </a:t>
            </a:r>
            <a:r>
              <a:rPr lang="de-CH" sz="1600" u="sng"/>
              <a:t>in den in diesem Gesetz vorgesehenen Fällen.</a:t>
            </a:r>
          </a:p>
          <a:p>
            <a:pPr marL="342900" indent="-342900">
              <a:buAutoNum type="alphaLcPeriod"/>
            </a:pPr>
            <a:endParaRPr lang="fr-CH" sz="1600" dirty="0"/>
          </a:p>
          <a:p>
            <a:endParaRPr lang="fr-CH" sz="1600" dirty="0"/>
          </a:p>
          <a:p>
            <a:r>
              <a:rPr lang="de-CH" sz="1600" baseline="30000"/>
              <a:t>1</a:t>
            </a:r>
            <a:r>
              <a:rPr lang="de-CH" sz="1600"/>
              <a:t> Die Beschwerde ist zulässig gegen:</a:t>
            </a:r>
          </a:p>
          <a:p>
            <a:pPr marL="342900" indent="-342900">
              <a:buAutoNum type="alphaLcPeriod"/>
            </a:pPr>
            <a:r>
              <a:rPr lang="de-CH" sz="1600"/>
              <a:t>(...)</a:t>
            </a:r>
          </a:p>
          <a:p>
            <a:pPr marL="342900" indent="-342900">
              <a:buAutoNum type="alphaLcPeriod"/>
            </a:pPr>
            <a:r>
              <a:rPr lang="de-CH" sz="1600"/>
              <a:t>(...)</a:t>
            </a:r>
          </a:p>
          <a:p>
            <a:pPr marL="342900" indent="-342900">
              <a:buAutoNum type="alphaLcPeriod"/>
            </a:pPr>
            <a:r>
              <a:rPr lang="de-CH" sz="1600"/>
              <a:t>die Entscheide des Zwangsmassnahmengerichts.</a:t>
            </a:r>
          </a:p>
          <a:p>
            <a:endParaRPr lang="fr-CH" sz="1600" dirty="0"/>
          </a:p>
          <a:p>
            <a:endParaRPr lang="fr-CH" sz="1400" dirty="0"/>
          </a:p>
          <a:p>
            <a:pPr marL="342900" indent="-342900">
              <a:buAutoNum type="alphaLcPeriod"/>
            </a:pPr>
            <a:endParaRPr lang="fr-CH" sz="16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05185" y="3847100"/>
            <a:ext cx="1475234" cy="1475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ZoneTexte 2"/>
          <p:cNvSpPr txBox="1"/>
          <p:nvPr/>
        </p:nvSpPr>
        <p:spPr>
          <a:xfrm>
            <a:off x="6304744" y="3717032"/>
            <a:ext cx="1722378" cy="369332"/>
          </a:xfrm>
          <a:prstGeom prst="rect">
            <a:avLst/>
          </a:prstGeom>
          <a:noFill/>
        </p:spPr>
        <p:txBody>
          <a:bodyPr wrap="square" rtlCol="0">
            <a:spAutoFit/>
          </a:bodyPr>
          <a:lstStyle/>
          <a:p>
            <a:r>
              <a:rPr lang="de-CH" b="1"/>
              <a:t>NR                  SR</a:t>
            </a:r>
          </a:p>
        </p:txBody>
      </p:sp>
    </p:spTree>
    <p:extLst>
      <p:ext uri="{BB962C8B-B14F-4D97-AF65-F5344CB8AC3E}">
        <p14:creationId xmlns:p14="http://schemas.microsoft.com/office/powerpoint/2010/main" val="251137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de-CH" sz="1500">
                <a:solidFill>
                  <a:schemeClr val="bg1"/>
                </a:solidFill>
                <a:latin typeface="Arial" pitchFamily="34" charset="0"/>
                <a:cs typeface="Arial" pitchFamily="34" charset="0"/>
              </a:rPr>
              <a:t>Prof. Yvan Jeanneret </a:t>
            </a:r>
          </a:p>
          <a:p>
            <a:r>
              <a:rPr lang="de-CH" sz="1500">
                <a:solidFill>
                  <a:schemeClr val="bg1"/>
                </a:solidFill>
                <a:latin typeface="Arial" pitchFamily="34" charset="0"/>
                <a:cs typeface="Arial" pitchFamily="34" charset="0"/>
              </a:rPr>
              <a:t>121. Schweizerischer Anwaltstag</a:t>
            </a:r>
          </a:p>
          <a:p>
            <a:r>
              <a:rPr lang="de-CH" sz="1500">
                <a:solidFill>
                  <a:schemeClr val="bg1"/>
                </a:solidFill>
                <a:latin typeface="Arial" pitchFamily="34" charset="0"/>
                <a:cs typeface="Arial" pitchFamily="34" charset="0"/>
              </a:rPr>
              <a:t>17.06.2022</a:t>
            </a:r>
          </a:p>
        </p:txBody>
      </p:sp>
      <p:sp>
        <p:nvSpPr>
          <p:cNvPr id="2" name="ZoneTexte 1"/>
          <p:cNvSpPr txBox="1"/>
          <p:nvPr/>
        </p:nvSpPr>
        <p:spPr>
          <a:xfrm>
            <a:off x="539552" y="1340768"/>
            <a:ext cx="7560840" cy="400110"/>
          </a:xfrm>
          <a:prstGeom prst="rect">
            <a:avLst/>
          </a:prstGeom>
          <a:noFill/>
        </p:spPr>
        <p:txBody>
          <a:bodyPr wrap="square" rtlCol="0">
            <a:spAutoFit/>
          </a:bodyPr>
          <a:lstStyle/>
          <a:p>
            <a:r>
              <a:rPr lang="de-CH" sz="2000" b="1"/>
              <a:t>8.	Die Rechtsmittel	</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700808"/>
            <a:ext cx="7488832" cy="3754874"/>
          </a:xfrm>
          <a:prstGeom prst="rect">
            <a:avLst/>
          </a:prstGeom>
        </p:spPr>
        <p:txBody>
          <a:bodyPr wrap="square">
            <a:spAutoFit/>
          </a:bodyPr>
          <a:lstStyle/>
          <a:p>
            <a:r>
              <a:rPr lang="de-CH" sz="1600" b="1" dirty="0"/>
              <a:t>BGE 141 IV 396, BGE 143 IV 151</a:t>
            </a:r>
          </a:p>
          <a:p>
            <a:endParaRPr lang="fr-CH" sz="1600" b="1" dirty="0"/>
          </a:p>
          <a:p>
            <a:r>
              <a:rPr lang="de-CH" sz="1600" b="1" dirty="0"/>
              <a:t>Art. 398 StPO</a:t>
            </a:r>
          </a:p>
          <a:p>
            <a:r>
              <a:rPr lang="de-CH" sz="1600" baseline="30000" dirty="0"/>
              <a:t>1</a:t>
            </a:r>
            <a:r>
              <a:rPr lang="de-CH" sz="1600" dirty="0"/>
              <a:t> Die Berufung ist zulässig gegen Urteile erstinstanzlicher Gerichte, mit denen das Verfahren ganz oder teilweise abgeschlossen worden ist.</a:t>
            </a:r>
          </a:p>
          <a:p>
            <a:endParaRPr lang="fr-CH" sz="1600" dirty="0"/>
          </a:p>
          <a:p>
            <a:endParaRPr lang="fr-CH" sz="1600" dirty="0"/>
          </a:p>
          <a:p>
            <a:r>
              <a:rPr lang="de-CH" sz="1600" b="1" dirty="0"/>
              <a:t>Art. 398 </a:t>
            </a:r>
            <a:r>
              <a:rPr lang="de-CH" sz="1600" b="1" dirty="0" err="1"/>
              <a:t>nStPO</a:t>
            </a:r>
            <a:endParaRPr lang="de-CH" sz="1600" b="1" dirty="0"/>
          </a:p>
          <a:p>
            <a:r>
              <a:rPr lang="de-CH" sz="1600" baseline="30000" dirty="0"/>
              <a:t>1</a:t>
            </a:r>
            <a:r>
              <a:rPr lang="de-CH" sz="1600" dirty="0"/>
              <a:t> Die Berufung ist zulässig gegen Urteile erstinstanzlicher Gerichte, mit denen das Verfahren ganz oder teilweise abgeschlossen worden ist, sowie gegen </a:t>
            </a:r>
            <a:r>
              <a:rPr lang="de-CH" sz="1600" u="sng" dirty="0"/>
              <a:t>selbstständige nachträgliche Entscheide des Gerichts und gegen selbstständige Einziehungsentscheide.</a:t>
            </a:r>
            <a:r>
              <a:rPr lang="de-CH" sz="1600" dirty="0"/>
              <a:t> </a:t>
            </a:r>
          </a:p>
          <a:p>
            <a:r>
              <a:rPr lang="de-CH" sz="1600" u="sng" dirty="0"/>
              <a:t> </a:t>
            </a:r>
          </a:p>
          <a:p>
            <a:endParaRPr lang="de-CH" sz="1600" u="sng" dirty="0"/>
          </a:p>
          <a:p>
            <a:endParaRPr lang="fr-CH" sz="1400" dirty="0"/>
          </a:p>
          <a:p>
            <a:pPr marL="342900" indent="-342900">
              <a:buAutoNum type="alphaLcPeriod"/>
            </a:pPr>
            <a:endParaRPr lang="fr-CH" sz="1600" dirty="0"/>
          </a:p>
        </p:txBody>
      </p:sp>
    </p:spTree>
    <p:extLst>
      <p:ext uri="{BB962C8B-B14F-4D97-AF65-F5344CB8AC3E}">
        <p14:creationId xmlns:p14="http://schemas.microsoft.com/office/powerpoint/2010/main" val="3537418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de-CH" sz="1500">
                <a:solidFill>
                  <a:schemeClr val="bg1"/>
                </a:solidFill>
                <a:latin typeface="Arial" pitchFamily="34" charset="0"/>
                <a:cs typeface="Arial" pitchFamily="34" charset="0"/>
              </a:rPr>
              <a:t>Prof. Yvan Jeanneret </a:t>
            </a:r>
          </a:p>
          <a:p>
            <a:r>
              <a:rPr lang="de-CH" sz="1500">
                <a:solidFill>
                  <a:schemeClr val="bg1"/>
                </a:solidFill>
                <a:latin typeface="Arial" pitchFamily="34" charset="0"/>
                <a:cs typeface="Arial" pitchFamily="34" charset="0"/>
              </a:rPr>
              <a:t>121. Schweizerischer Anwaltstag</a:t>
            </a:r>
          </a:p>
          <a:p>
            <a:r>
              <a:rPr lang="de-CH" sz="1500">
                <a:solidFill>
                  <a:schemeClr val="bg1"/>
                </a:solidFill>
                <a:latin typeface="Arial" pitchFamily="34" charset="0"/>
                <a:cs typeface="Arial" pitchFamily="34" charset="0"/>
              </a:rPr>
              <a:t>17.06.2022</a:t>
            </a:r>
          </a:p>
        </p:txBody>
      </p:sp>
      <p:sp>
        <p:nvSpPr>
          <p:cNvPr id="2" name="ZoneTexte 1"/>
          <p:cNvSpPr txBox="1"/>
          <p:nvPr/>
        </p:nvSpPr>
        <p:spPr>
          <a:xfrm>
            <a:off x="539552" y="1340768"/>
            <a:ext cx="7560840" cy="400110"/>
          </a:xfrm>
          <a:prstGeom prst="rect">
            <a:avLst/>
          </a:prstGeom>
          <a:noFill/>
        </p:spPr>
        <p:txBody>
          <a:bodyPr wrap="square" rtlCol="0">
            <a:spAutoFit/>
          </a:bodyPr>
          <a:lstStyle/>
          <a:p>
            <a:r>
              <a:rPr lang="de-CH" sz="2000" b="1"/>
              <a:t>8.	Die Kosten- und Entschädigungsfolgen	</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700808"/>
            <a:ext cx="7488832" cy="3847207"/>
          </a:xfrm>
          <a:prstGeom prst="rect">
            <a:avLst/>
          </a:prstGeom>
        </p:spPr>
        <p:txBody>
          <a:bodyPr wrap="square">
            <a:spAutoFit/>
          </a:bodyPr>
          <a:lstStyle/>
          <a:p>
            <a:r>
              <a:rPr lang="de-CH" sz="1600" b="1" dirty="0"/>
              <a:t>Art. 429 </a:t>
            </a:r>
            <a:r>
              <a:rPr lang="de-CH" sz="1600" b="1" dirty="0" err="1"/>
              <a:t>nStPO</a:t>
            </a:r>
            <a:endParaRPr lang="de-CH" sz="1600" b="1" dirty="0"/>
          </a:p>
          <a:p>
            <a:r>
              <a:rPr lang="de-CH" sz="1600" baseline="30000" dirty="0"/>
              <a:t>1</a:t>
            </a:r>
            <a:r>
              <a:rPr lang="de-CH" sz="1600" dirty="0"/>
              <a:t> Wird die beschuldigte Person ganz oder teilweise freigesprochen oder wird das Verfahren gegen sie eingestellt, so hat sie Anspruch auf:</a:t>
            </a:r>
          </a:p>
          <a:p>
            <a:pPr marL="342900" indent="-342900">
              <a:buAutoNum type="alphaLcPeriod"/>
            </a:pPr>
            <a:r>
              <a:rPr lang="de-CH" sz="1600" dirty="0"/>
              <a:t>eine Entschädigung ihrer Aufwendungen, </a:t>
            </a:r>
            <a:r>
              <a:rPr lang="de-CH" sz="1600" u="sng" dirty="0"/>
              <a:t>die gemäss dem Anwaltstarif festgelegt wird</a:t>
            </a:r>
            <a:r>
              <a:rPr lang="de-CH" sz="1600" dirty="0"/>
              <a:t>, für die angemessene Ausübung ihrer Verfahrensrechte. </a:t>
            </a:r>
            <a:r>
              <a:rPr lang="de-CH" sz="1600" u="sng" dirty="0"/>
              <a:t>Die Anwaltstarife unterscheiden nicht zwischen der zugesprochenen Entschädigung und dem Honorar, das bei der Wahlverteidigung fällig wird;</a:t>
            </a:r>
          </a:p>
          <a:p>
            <a:pPr marL="342900" indent="-342900">
              <a:buAutoNum type="alphaLcPeriod"/>
            </a:pPr>
            <a:r>
              <a:rPr lang="de-CH" sz="1600" dirty="0"/>
              <a:t>(...)</a:t>
            </a:r>
          </a:p>
          <a:p>
            <a:r>
              <a:rPr lang="de-CH" sz="1600" baseline="30000" dirty="0"/>
              <a:t>3</a:t>
            </a:r>
            <a:r>
              <a:rPr lang="de-CH" sz="1600" dirty="0"/>
              <a:t> Hat die beschuldigte Person einen Wahlverteidiger mit ihrer Verteidigung beauftragt, so hat dieser einen </a:t>
            </a:r>
            <a:r>
              <a:rPr lang="de-CH" sz="1600" u="sng" dirty="0"/>
              <a:t>alleinigen Anspruch auf die Entschädigung</a:t>
            </a:r>
            <a:r>
              <a:rPr lang="de-CH" sz="1600" dirty="0"/>
              <a:t> nach Abs. 1, Bst. a, vorbehaltlich einer individuell vereinbarten Kostenvergütung mit seinem Mandanten.  </a:t>
            </a:r>
            <a:r>
              <a:rPr lang="de-CH" sz="1600" u="sng" dirty="0"/>
              <a:t>Gegen den Entschädigungsentscheid kann der Wahlverteidiger das Rechtsmittel ergreifen</a:t>
            </a:r>
            <a:r>
              <a:rPr lang="de-CH" sz="1600" dirty="0"/>
              <a:t>, das gegen den Endentscheid zulässig ist.</a:t>
            </a:r>
          </a:p>
          <a:p>
            <a:endParaRPr lang="fr-CH" sz="1600" dirty="0"/>
          </a:p>
          <a:p>
            <a:endParaRPr lang="fr-FR" sz="1600" dirty="0"/>
          </a:p>
        </p:txBody>
      </p:sp>
    </p:spTree>
    <p:extLst>
      <p:ext uri="{BB962C8B-B14F-4D97-AF65-F5344CB8AC3E}">
        <p14:creationId xmlns:p14="http://schemas.microsoft.com/office/powerpoint/2010/main" val="921275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de-CH" sz="1500">
                <a:solidFill>
                  <a:schemeClr val="bg1"/>
                </a:solidFill>
                <a:latin typeface="Arial" pitchFamily="34" charset="0"/>
                <a:cs typeface="Arial" pitchFamily="34" charset="0"/>
              </a:rPr>
              <a:t>Prof. Yvan Jeanneret </a:t>
            </a:r>
          </a:p>
          <a:p>
            <a:r>
              <a:rPr lang="de-CH" sz="1500">
                <a:solidFill>
                  <a:schemeClr val="bg1"/>
                </a:solidFill>
                <a:latin typeface="Arial" pitchFamily="34" charset="0"/>
                <a:cs typeface="Arial" pitchFamily="34" charset="0"/>
              </a:rPr>
              <a:t>121. Schweizerischer Anwaltstag</a:t>
            </a:r>
          </a:p>
          <a:p>
            <a:r>
              <a:rPr lang="de-CH" sz="1500">
                <a:solidFill>
                  <a:schemeClr val="bg1"/>
                </a:solidFill>
                <a:latin typeface="Arial" pitchFamily="34" charset="0"/>
                <a:cs typeface="Arial" pitchFamily="34" charset="0"/>
              </a:rPr>
              <a:t>17.06.2022</a:t>
            </a:r>
          </a:p>
        </p:txBody>
      </p:sp>
      <p:sp>
        <p:nvSpPr>
          <p:cNvPr id="2" name="ZoneTexte 1"/>
          <p:cNvSpPr txBox="1"/>
          <p:nvPr/>
        </p:nvSpPr>
        <p:spPr>
          <a:xfrm>
            <a:off x="539552" y="1340768"/>
            <a:ext cx="7560840" cy="400110"/>
          </a:xfrm>
          <a:prstGeom prst="rect">
            <a:avLst/>
          </a:prstGeom>
          <a:noFill/>
        </p:spPr>
        <p:txBody>
          <a:bodyPr wrap="square" rtlCol="0">
            <a:spAutoFit/>
          </a:bodyPr>
          <a:lstStyle/>
          <a:p>
            <a:r>
              <a:rPr lang="de-CH" sz="2000" b="1"/>
              <a:t>8.	Die Kosten- und Entschädigungsfolgen	</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700808"/>
            <a:ext cx="7488832" cy="4278094"/>
          </a:xfrm>
          <a:prstGeom prst="rect">
            <a:avLst/>
          </a:prstGeom>
        </p:spPr>
        <p:txBody>
          <a:bodyPr wrap="square">
            <a:spAutoFit/>
          </a:bodyPr>
          <a:lstStyle/>
          <a:p>
            <a:r>
              <a:rPr lang="de-CH" sz="1600" b="1" dirty="0"/>
              <a:t>BGE 147 IV 47</a:t>
            </a:r>
          </a:p>
          <a:p>
            <a:endParaRPr lang="fr-CH" sz="1600" b="1" dirty="0"/>
          </a:p>
          <a:p>
            <a:r>
              <a:rPr lang="de-CH" sz="1600" b="1" dirty="0"/>
              <a:t>Art. 432 StPO</a:t>
            </a:r>
          </a:p>
          <a:p>
            <a:r>
              <a:rPr lang="de-CH" sz="1600" dirty="0"/>
              <a:t>(...)</a:t>
            </a:r>
          </a:p>
          <a:p>
            <a:r>
              <a:rPr lang="de-CH" sz="1600" baseline="30000" dirty="0"/>
              <a:t>2</a:t>
            </a:r>
            <a:r>
              <a:rPr lang="de-CH" sz="1600" dirty="0"/>
              <a:t> Obsiegt die beschuldigte Person </a:t>
            </a:r>
            <a:r>
              <a:rPr lang="de-CH" sz="1600" u="sng" dirty="0"/>
              <a:t>bei Antragsdelikten </a:t>
            </a:r>
            <a:r>
              <a:rPr lang="de-CH" sz="1600" dirty="0"/>
              <a:t>im Schuldpunkt, so können die </a:t>
            </a:r>
            <a:r>
              <a:rPr lang="de-CH" sz="1600" u="sng" dirty="0"/>
              <a:t>antragstellende Person</a:t>
            </a:r>
            <a:r>
              <a:rPr lang="de-CH" sz="1600" dirty="0"/>
              <a:t>, sofern diese mutwillig oder grob fahrlässig die Einleitung des Verfahrens bewirkt oder dessen Durchführung erschwert hat, oder die </a:t>
            </a:r>
            <a:r>
              <a:rPr lang="de-CH" sz="1600" u="sng" dirty="0"/>
              <a:t>Privatklägerschaft</a:t>
            </a:r>
            <a:r>
              <a:rPr lang="de-CH" sz="1600" dirty="0"/>
              <a:t> verpflichtet werden, der beschuldigten Person die Aufwendungen für die angemessene Ausübung ihrer Verfahrensrechte zu ersetzen.</a:t>
            </a:r>
          </a:p>
          <a:p>
            <a:endParaRPr lang="fr-CH" sz="1600" dirty="0"/>
          </a:p>
          <a:p>
            <a:r>
              <a:rPr lang="de-CH" sz="1600" b="1" dirty="0"/>
              <a:t>Art. 432 </a:t>
            </a:r>
            <a:r>
              <a:rPr lang="de-CH" sz="1600" b="1" dirty="0" err="1"/>
              <a:t>nStPO</a:t>
            </a:r>
            <a:endParaRPr lang="de-CH" sz="1600" b="1" dirty="0"/>
          </a:p>
          <a:p>
            <a:r>
              <a:rPr lang="de-CH" sz="1600" dirty="0"/>
              <a:t>Obsiegt die beschuldigte Person bei Antragsdelikten im Schuldpunkt, so kann die </a:t>
            </a:r>
            <a:r>
              <a:rPr lang="de-CH" sz="1600" u="sng" dirty="0"/>
              <a:t>antragstellende Person</a:t>
            </a:r>
            <a:r>
              <a:rPr lang="de-CH" sz="1600" dirty="0"/>
              <a:t>, sofern diese mutwillig oder grob fahrlässig die Einleitung des Verfahrens bewirkt oder dessen Durchführung erschwert hat, verpflichtet werden, der beschuldigten Person die Aufwendungen für die angemessene Ausübung ihrer Verfahrensrechte zu ersetzen.</a:t>
            </a:r>
          </a:p>
          <a:p>
            <a:endParaRPr lang="fr-CH" sz="1600" dirty="0"/>
          </a:p>
        </p:txBody>
      </p:sp>
    </p:spTree>
    <p:extLst>
      <p:ext uri="{BB962C8B-B14F-4D97-AF65-F5344CB8AC3E}">
        <p14:creationId xmlns:p14="http://schemas.microsoft.com/office/powerpoint/2010/main" val="2510722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de-CH" sz="1500">
                <a:solidFill>
                  <a:schemeClr val="bg1"/>
                </a:solidFill>
                <a:latin typeface="Arial" pitchFamily="34" charset="0"/>
                <a:cs typeface="Arial" pitchFamily="34" charset="0"/>
              </a:rPr>
              <a:t>Prof. Yvan Jeanneret </a:t>
            </a:r>
          </a:p>
          <a:p>
            <a:r>
              <a:rPr lang="de-CH" sz="1500">
                <a:solidFill>
                  <a:schemeClr val="bg1"/>
                </a:solidFill>
                <a:latin typeface="Arial" pitchFamily="34" charset="0"/>
                <a:cs typeface="Arial" pitchFamily="34" charset="0"/>
              </a:rPr>
              <a:t>121. Schweizerischer Anwaltstag</a:t>
            </a:r>
          </a:p>
          <a:p>
            <a:r>
              <a:rPr lang="de-CH" sz="1500">
                <a:solidFill>
                  <a:schemeClr val="bg1"/>
                </a:solidFill>
                <a:latin typeface="Arial" pitchFamily="34" charset="0"/>
                <a:cs typeface="Arial" pitchFamily="34" charset="0"/>
              </a:rPr>
              <a:t>17.06.2022</a:t>
            </a:r>
          </a:p>
        </p:txBody>
      </p:sp>
      <p:sp>
        <p:nvSpPr>
          <p:cNvPr id="2" name="ZoneTexte 1"/>
          <p:cNvSpPr txBox="1"/>
          <p:nvPr/>
        </p:nvSpPr>
        <p:spPr>
          <a:xfrm>
            <a:off x="539552" y="1340768"/>
            <a:ext cx="7560840" cy="400110"/>
          </a:xfrm>
          <a:prstGeom prst="rect">
            <a:avLst/>
          </a:prstGeom>
          <a:noFill/>
        </p:spPr>
        <p:txBody>
          <a:bodyPr wrap="square" rtlCol="0">
            <a:spAutoFit/>
          </a:bodyPr>
          <a:lstStyle/>
          <a:p>
            <a:r>
              <a:rPr lang="de-CH" sz="2000" b="1"/>
              <a:t>8.	Die Kosten- und Entschädigungsfolgen	</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700808"/>
            <a:ext cx="7488832" cy="4278094"/>
          </a:xfrm>
          <a:prstGeom prst="rect">
            <a:avLst/>
          </a:prstGeom>
        </p:spPr>
        <p:txBody>
          <a:bodyPr wrap="square">
            <a:spAutoFit/>
          </a:bodyPr>
          <a:lstStyle/>
          <a:p>
            <a:r>
              <a:rPr lang="de-CH" sz="1600" b="1" dirty="0"/>
              <a:t>BGE 139 IV 243; BGE 143 IV 293</a:t>
            </a:r>
          </a:p>
          <a:p>
            <a:endParaRPr lang="fr-CH" sz="1600" b="1" dirty="0"/>
          </a:p>
          <a:p>
            <a:r>
              <a:rPr lang="de-CH" sz="1600" b="1" dirty="0"/>
              <a:t>Art. 442 StPO</a:t>
            </a:r>
          </a:p>
          <a:p>
            <a:r>
              <a:rPr lang="de-CH" sz="1600" dirty="0"/>
              <a:t>(...)</a:t>
            </a:r>
          </a:p>
          <a:p>
            <a:r>
              <a:rPr lang="de-CH" sz="1600" baseline="30000" dirty="0"/>
              <a:t>4</a:t>
            </a:r>
            <a:r>
              <a:rPr lang="de-CH" sz="1600" dirty="0"/>
              <a:t> Die Strafbehörden können ihre Forderungen aus Verfahrenskosten mit Entschädigungsansprüchen der zahlungspflichtigen Partei aus dem gleichen Strafverfahren sowie mit beschlagnahmten Vermögenswerten verrechnen.</a:t>
            </a:r>
          </a:p>
          <a:p>
            <a:endParaRPr lang="fr-CH" sz="1600" b="1" dirty="0"/>
          </a:p>
          <a:p>
            <a:r>
              <a:rPr lang="de-CH" sz="1600" b="1" dirty="0"/>
              <a:t>Entwurf des Nationalrats</a:t>
            </a:r>
          </a:p>
          <a:p>
            <a:r>
              <a:rPr lang="de-CH" sz="1600" baseline="30000" dirty="0"/>
              <a:t>4</a:t>
            </a:r>
            <a:r>
              <a:rPr lang="de-CH" sz="1600" dirty="0"/>
              <a:t> Die Strafbehörden können ihre Forderungen aus Verfahrenskosten mit Entschädigungsansprüchen der zahlungspflichtigen Partei aus dem gleichen Strafverfahren, </a:t>
            </a:r>
            <a:r>
              <a:rPr lang="de-CH" sz="1600" u="sng" dirty="0"/>
              <a:t>einschliesslich derjenigen, die für Genugtuung und gemäss Art. 429 und 431 dieses Gesetzes gewährt werden</a:t>
            </a:r>
            <a:r>
              <a:rPr lang="de-CH" sz="1600" dirty="0"/>
              <a:t>, sowie mit beschlagnahmten Vermögenswerten verrechnen.</a:t>
            </a:r>
          </a:p>
          <a:p>
            <a:endParaRPr lang="fr-CH" sz="1600" b="1" dirty="0"/>
          </a:p>
          <a:p>
            <a:r>
              <a:rPr lang="de-CH" sz="1600" b="1" dirty="0"/>
              <a:t>Wurde nach Widerstand des Ständerats aufgegeben.</a:t>
            </a:r>
          </a:p>
          <a:p>
            <a:endParaRPr lang="fr-CH" sz="1600" b="1" dirty="0"/>
          </a:p>
        </p:txBody>
      </p:sp>
    </p:spTree>
    <p:extLst>
      <p:ext uri="{BB962C8B-B14F-4D97-AF65-F5344CB8AC3E}">
        <p14:creationId xmlns:p14="http://schemas.microsoft.com/office/powerpoint/2010/main" val="2417356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de-CH" sz="1500">
                <a:solidFill>
                  <a:schemeClr val="bg1"/>
                </a:solidFill>
                <a:latin typeface="Arial" pitchFamily="34" charset="0"/>
                <a:cs typeface="Arial" pitchFamily="34" charset="0"/>
              </a:rPr>
              <a:t>Prof. Yvan Jeanneret </a:t>
            </a:r>
          </a:p>
          <a:p>
            <a:r>
              <a:rPr lang="de-CH" sz="1500">
                <a:solidFill>
                  <a:schemeClr val="bg1"/>
                </a:solidFill>
                <a:latin typeface="Arial" pitchFamily="34" charset="0"/>
                <a:cs typeface="Arial" pitchFamily="34" charset="0"/>
              </a:rPr>
              <a:t>121. Schweizerischer Anwaltstag</a:t>
            </a:r>
          </a:p>
          <a:p>
            <a:r>
              <a:rPr lang="de-CH" sz="1500">
                <a:solidFill>
                  <a:schemeClr val="bg1"/>
                </a:solidFill>
                <a:latin typeface="Arial" pitchFamily="34" charset="0"/>
                <a:cs typeface="Arial" pitchFamily="34" charset="0"/>
              </a:rPr>
              <a:t>17.06.2022</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654" y="3212976"/>
            <a:ext cx="7488832" cy="830997"/>
          </a:xfrm>
          <a:prstGeom prst="rect">
            <a:avLst/>
          </a:prstGeom>
        </p:spPr>
        <p:txBody>
          <a:bodyPr wrap="square">
            <a:spAutoFit/>
          </a:bodyPr>
          <a:lstStyle/>
          <a:p>
            <a:pPr algn="ctr"/>
            <a:r>
              <a:rPr lang="de-CH" sz="1600" b="1"/>
              <a:t>D A N K E   F Ü R   I H R E   A U F M E R K S A M K E I T</a:t>
            </a:r>
          </a:p>
          <a:p>
            <a:endParaRPr lang="fr-CH" sz="1600" b="1" dirty="0"/>
          </a:p>
          <a:p>
            <a:endParaRPr lang="fr-CH" sz="1600" b="1" dirty="0"/>
          </a:p>
        </p:txBody>
      </p:sp>
    </p:spTree>
    <p:extLst>
      <p:ext uri="{BB962C8B-B14F-4D97-AF65-F5344CB8AC3E}">
        <p14:creationId xmlns:p14="http://schemas.microsoft.com/office/powerpoint/2010/main" val="2220712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de-CH" sz="1500">
                <a:solidFill>
                  <a:schemeClr val="bg1"/>
                </a:solidFill>
                <a:latin typeface="Arial" pitchFamily="34" charset="0"/>
                <a:cs typeface="Arial" pitchFamily="34" charset="0"/>
              </a:rPr>
              <a:t>Prof. Yvan Jeanneret </a:t>
            </a:r>
          </a:p>
          <a:p>
            <a:r>
              <a:rPr lang="de-CH" sz="1500">
                <a:solidFill>
                  <a:schemeClr val="bg1"/>
                </a:solidFill>
                <a:latin typeface="Arial" pitchFamily="34" charset="0"/>
                <a:cs typeface="Arial" pitchFamily="34" charset="0"/>
              </a:rPr>
              <a:t>121. Schweizerischer Anwaltstag</a:t>
            </a:r>
          </a:p>
          <a:p>
            <a:r>
              <a:rPr lang="de-CH" sz="1500">
                <a:solidFill>
                  <a:schemeClr val="bg1"/>
                </a:solidFill>
                <a:latin typeface="Arial" pitchFamily="34" charset="0"/>
                <a:cs typeface="Arial" pitchFamily="34" charset="0"/>
              </a:rPr>
              <a:t>17.06.2022</a:t>
            </a:r>
          </a:p>
        </p:txBody>
      </p:sp>
      <p:sp>
        <p:nvSpPr>
          <p:cNvPr id="2" name="ZoneTexte 1"/>
          <p:cNvSpPr txBox="1"/>
          <p:nvPr/>
        </p:nvSpPr>
        <p:spPr>
          <a:xfrm>
            <a:off x="539552" y="1340768"/>
            <a:ext cx="7560840" cy="400110"/>
          </a:xfrm>
          <a:prstGeom prst="rect">
            <a:avLst/>
          </a:prstGeom>
          <a:noFill/>
        </p:spPr>
        <p:txBody>
          <a:bodyPr wrap="square" rtlCol="0">
            <a:spAutoFit/>
          </a:bodyPr>
          <a:lstStyle/>
          <a:p>
            <a:r>
              <a:rPr lang="de-CH" sz="2000" b="1"/>
              <a:t>1.	Kurzer Überblick über die Reform</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ZoneTexte 8"/>
          <p:cNvSpPr txBox="1"/>
          <p:nvPr/>
        </p:nvSpPr>
        <p:spPr>
          <a:xfrm>
            <a:off x="659074" y="1916832"/>
            <a:ext cx="7560840" cy="2862322"/>
          </a:xfrm>
          <a:prstGeom prst="rect">
            <a:avLst/>
          </a:prstGeom>
          <a:noFill/>
        </p:spPr>
        <p:txBody>
          <a:bodyPr wrap="square" rtlCol="0">
            <a:spAutoFit/>
          </a:bodyPr>
          <a:lstStyle/>
          <a:p>
            <a:endParaRPr lang="fr-CH" sz="2000" dirty="0"/>
          </a:p>
          <a:p>
            <a:pPr marL="342900" indent="-342900">
              <a:buFont typeface="Arial" panose="020B0604020202020204" pitchFamily="34" charset="0"/>
              <a:buChar char="•"/>
            </a:pPr>
            <a:r>
              <a:rPr lang="de-CH" sz="2000"/>
              <a:t>Botschaft des Bundesrates vom 28. August 2019 (BBl 2019 6351 und 6437)</a:t>
            </a:r>
          </a:p>
          <a:p>
            <a:pPr marL="342900" indent="-342900">
              <a:buFont typeface="Arial" panose="020B0604020202020204" pitchFamily="34" charset="0"/>
              <a:buChar char="•"/>
            </a:pPr>
            <a:r>
              <a:rPr lang="de-CH" sz="2000"/>
              <a:t>Beratung im Nationalrat vom 18. März 2021</a:t>
            </a:r>
          </a:p>
          <a:p>
            <a:pPr marL="342900" indent="-342900">
              <a:buFont typeface="Arial" panose="020B0604020202020204" pitchFamily="34" charset="0"/>
              <a:buChar char="•"/>
            </a:pPr>
            <a:r>
              <a:rPr lang="de-CH" sz="2000"/>
              <a:t>Beratung im Ständerat vom 14. Dezember 2021</a:t>
            </a:r>
          </a:p>
          <a:p>
            <a:pPr marL="342900" indent="-342900">
              <a:buFont typeface="Arial" panose="020B0604020202020204" pitchFamily="34" charset="0"/>
              <a:buChar char="•"/>
            </a:pPr>
            <a:r>
              <a:rPr lang="de-CH" sz="2000"/>
              <a:t>Beratung im Nationalrat vom 2. März 2022</a:t>
            </a:r>
          </a:p>
          <a:p>
            <a:pPr marL="342900" indent="-342900">
              <a:buFont typeface="Arial" panose="020B0604020202020204" pitchFamily="34" charset="0"/>
              <a:buChar char="•"/>
            </a:pPr>
            <a:r>
              <a:rPr lang="de-CH" sz="2000"/>
              <a:t>Beratung im Ständerat vom 7. Juni 2022</a:t>
            </a:r>
          </a:p>
          <a:p>
            <a:pPr marL="342900" indent="-342900">
              <a:buFont typeface="Arial" panose="020B0604020202020204" pitchFamily="34" charset="0"/>
              <a:buChar char="•"/>
            </a:pPr>
            <a:r>
              <a:rPr lang="de-CH" sz="2000"/>
              <a:t>Beratung im Nationalrat vom 8. Juni 2022</a:t>
            </a:r>
          </a:p>
          <a:p>
            <a:pPr marL="342900" indent="-342900">
              <a:buFont typeface="Arial" panose="020B0604020202020204" pitchFamily="34" charset="0"/>
              <a:buChar char="•"/>
            </a:pPr>
            <a:r>
              <a:rPr lang="de-CH" sz="2000"/>
              <a:t>…..Fortsetzung folgt…..</a:t>
            </a:r>
          </a:p>
          <a:p>
            <a:endParaRPr lang="fr-CH" sz="2000" dirty="0"/>
          </a:p>
        </p:txBody>
      </p:sp>
    </p:spTree>
    <p:extLst>
      <p:ext uri="{BB962C8B-B14F-4D97-AF65-F5344CB8AC3E}">
        <p14:creationId xmlns:p14="http://schemas.microsoft.com/office/powerpoint/2010/main" val="400633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de-CH" sz="1500">
                <a:solidFill>
                  <a:schemeClr val="bg1"/>
                </a:solidFill>
                <a:latin typeface="Arial" pitchFamily="34" charset="0"/>
                <a:cs typeface="Arial" pitchFamily="34" charset="0"/>
              </a:rPr>
              <a:t>Prof. Yvan Jeanneret </a:t>
            </a:r>
          </a:p>
          <a:p>
            <a:r>
              <a:rPr lang="de-CH" sz="1500">
                <a:solidFill>
                  <a:schemeClr val="bg1"/>
                </a:solidFill>
                <a:latin typeface="Arial" pitchFamily="34" charset="0"/>
                <a:cs typeface="Arial" pitchFamily="34" charset="0"/>
              </a:rPr>
              <a:t>121. Schweizerischer Anwaltstag</a:t>
            </a:r>
          </a:p>
          <a:p>
            <a:r>
              <a:rPr lang="de-CH" sz="1500">
                <a:solidFill>
                  <a:schemeClr val="bg1"/>
                </a:solidFill>
                <a:latin typeface="Arial" pitchFamily="34" charset="0"/>
                <a:cs typeface="Arial" pitchFamily="34" charset="0"/>
              </a:rPr>
              <a:t>17.06.2022</a:t>
            </a:r>
          </a:p>
        </p:txBody>
      </p:sp>
      <p:sp>
        <p:nvSpPr>
          <p:cNvPr id="2" name="ZoneTexte 1"/>
          <p:cNvSpPr txBox="1"/>
          <p:nvPr/>
        </p:nvSpPr>
        <p:spPr>
          <a:xfrm>
            <a:off x="539552" y="1340768"/>
            <a:ext cx="7560840" cy="400110"/>
          </a:xfrm>
          <a:prstGeom prst="rect">
            <a:avLst/>
          </a:prstGeom>
          <a:noFill/>
        </p:spPr>
        <p:txBody>
          <a:bodyPr wrap="square" rtlCol="0">
            <a:spAutoFit/>
          </a:bodyPr>
          <a:lstStyle/>
          <a:p>
            <a:r>
              <a:rPr lang="de-CH" sz="2000" b="1"/>
              <a:t>1.	Kurzer Überblick über die Reform</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ZoneTexte 8"/>
          <p:cNvSpPr txBox="1"/>
          <p:nvPr/>
        </p:nvSpPr>
        <p:spPr>
          <a:xfrm>
            <a:off x="659074" y="1916832"/>
            <a:ext cx="7560840" cy="2862322"/>
          </a:xfrm>
          <a:prstGeom prst="rect">
            <a:avLst/>
          </a:prstGeom>
          <a:noFill/>
        </p:spPr>
        <p:txBody>
          <a:bodyPr wrap="square" rtlCol="0">
            <a:spAutoFit/>
          </a:bodyPr>
          <a:lstStyle/>
          <a:p>
            <a:r>
              <a:rPr lang="de-CH" sz="2000" b="1" dirty="0"/>
              <a:t>Die heiss diskutierten Themen</a:t>
            </a:r>
          </a:p>
          <a:p>
            <a:endParaRPr lang="fr-CH" sz="2000" dirty="0"/>
          </a:p>
          <a:p>
            <a:pPr marL="342900" indent="-342900">
              <a:buFont typeface="Arial" panose="020B0604020202020204" pitchFamily="34" charset="0"/>
              <a:buChar char="•"/>
            </a:pPr>
            <a:r>
              <a:rPr lang="de-CH" sz="2000" dirty="0"/>
              <a:t>Teilnahmerechte bei Beweiserhebungen (Art. 147 StPO)</a:t>
            </a:r>
          </a:p>
          <a:p>
            <a:pPr marL="342900" indent="-342900">
              <a:buFont typeface="Arial" panose="020B0604020202020204" pitchFamily="34" charset="0"/>
              <a:buChar char="•"/>
            </a:pPr>
            <a:r>
              <a:rPr lang="de-CH" sz="2000" dirty="0"/>
              <a:t>Das DNA-Profil</a:t>
            </a:r>
          </a:p>
          <a:p>
            <a:pPr marL="342900" indent="-342900">
              <a:buFont typeface="Arial" panose="020B0604020202020204" pitchFamily="34" charset="0"/>
              <a:buChar char="•"/>
            </a:pPr>
            <a:r>
              <a:rPr lang="de-CH" sz="2000" dirty="0"/>
              <a:t>Die Beschwerde bei Untersuchungshaft</a:t>
            </a:r>
          </a:p>
          <a:p>
            <a:pPr marL="342900" indent="-342900">
              <a:buFont typeface="Arial" panose="020B0604020202020204" pitchFamily="34" charset="0"/>
              <a:buChar char="•"/>
            </a:pPr>
            <a:r>
              <a:rPr lang="de-CH" sz="2000" dirty="0"/>
              <a:t>Die "</a:t>
            </a:r>
            <a:r>
              <a:rPr lang="de-CH" sz="2000" dirty="0" err="1"/>
              <a:t>justice</a:t>
            </a:r>
            <a:r>
              <a:rPr lang="de-CH" sz="2000" dirty="0"/>
              <a:t> restaurative"</a:t>
            </a:r>
          </a:p>
          <a:p>
            <a:pPr marL="342900" indent="-342900">
              <a:buFont typeface="Arial" panose="020B0604020202020204" pitchFamily="34" charset="0"/>
              <a:buChar char="•"/>
            </a:pPr>
            <a:endParaRPr lang="fr-CH" sz="2000" dirty="0"/>
          </a:p>
          <a:p>
            <a:endParaRPr lang="fr-CH" sz="2000" dirty="0"/>
          </a:p>
          <a:p>
            <a:endParaRPr lang="fr-CH" sz="2000" dirty="0"/>
          </a:p>
        </p:txBody>
      </p:sp>
    </p:spTree>
    <p:extLst>
      <p:ext uri="{BB962C8B-B14F-4D97-AF65-F5344CB8AC3E}">
        <p14:creationId xmlns:p14="http://schemas.microsoft.com/office/powerpoint/2010/main" val="1247947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de-CH" sz="1500">
                <a:solidFill>
                  <a:schemeClr val="bg1"/>
                </a:solidFill>
                <a:latin typeface="Arial" pitchFamily="34" charset="0"/>
                <a:cs typeface="Arial" pitchFamily="34" charset="0"/>
              </a:rPr>
              <a:t>Prof. Yvan Jeanneret </a:t>
            </a:r>
          </a:p>
          <a:p>
            <a:r>
              <a:rPr lang="de-CH" sz="1500">
                <a:solidFill>
                  <a:schemeClr val="bg1"/>
                </a:solidFill>
                <a:latin typeface="Arial" pitchFamily="34" charset="0"/>
                <a:cs typeface="Arial" pitchFamily="34" charset="0"/>
              </a:rPr>
              <a:t>121. Schweizerischer Anwaltstag</a:t>
            </a:r>
          </a:p>
          <a:p>
            <a:r>
              <a:rPr lang="de-CH" sz="1500">
                <a:solidFill>
                  <a:schemeClr val="bg1"/>
                </a:solidFill>
                <a:latin typeface="Arial" pitchFamily="34" charset="0"/>
                <a:cs typeface="Arial" pitchFamily="34" charset="0"/>
              </a:rPr>
              <a:t>17.06.2022</a:t>
            </a:r>
          </a:p>
        </p:txBody>
      </p:sp>
      <p:sp>
        <p:nvSpPr>
          <p:cNvPr id="2" name="ZoneTexte 1"/>
          <p:cNvSpPr txBox="1"/>
          <p:nvPr/>
        </p:nvSpPr>
        <p:spPr>
          <a:xfrm>
            <a:off x="539552" y="1340768"/>
            <a:ext cx="7560840" cy="400110"/>
          </a:xfrm>
          <a:prstGeom prst="rect">
            <a:avLst/>
          </a:prstGeom>
          <a:noFill/>
        </p:spPr>
        <p:txBody>
          <a:bodyPr wrap="square" rtlCol="0">
            <a:spAutoFit/>
          </a:bodyPr>
          <a:lstStyle/>
          <a:p>
            <a:r>
              <a:rPr lang="de-CH" sz="2000" b="1"/>
              <a:t>2.	Eine unvollkommene Bereinigung</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958637"/>
            <a:ext cx="7488832" cy="3831818"/>
          </a:xfrm>
          <a:prstGeom prst="rect">
            <a:avLst/>
          </a:prstGeom>
        </p:spPr>
        <p:txBody>
          <a:bodyPr wrap="square">
            <a:spAutoFit/>
          </a:bodyPr>
          <a:lstStyle/>
          <a:p>
            <a:r>
              <a:rPr lang="de-CH" sz="1500" b="1"/>
              <a:t>BGE 144 IV 90</a:t>
            </a:r>
          </a:p>
          <a:p>
            <a:endParaRPr lang="fr-CH" sz="1500" b="1" dirty="0"/>
          </a:p>
          <a:p>
            <a:r>
              <a:rPr lang="de-CH" sz="1500" b="1"/>
              <a:t>Art. 60 CPP</a:t>
            </a:r>
          </a:p>
          <a:p>
            <a:pPr algn="just"/>
            <a:r>
              <a:rPr lang="de-CH" sz="1500" baseline="30000"/>
              <a:t>1</a:t>
            </a:r>
            <a:r>
              <a:rPr lang="de-CH" sz="1500"/>
              <a:t> Les actes de procédure auxquels a participé une personne tenue de se récuser sont annulés et répétés si une partie le demande au plus tard </a:t>
            </a:r>
            <a:r>
              <a:rPr lang="de-CH" sz="1500" u="sng"/>
              <a:t>cinq jours après qu'elle a eu connaissance du motif de la récusation</a:t>
            </a:r>
            <a:r>
              <a:rPr lang="de-CH" sz="1500"/>
              <a:t>.</a:t>
            </a:r>
          </a:p>
          <a:p>
            <a:pPr algn="just"/>
            <a:endParaRPr lang="fr-CH" sz="1500" dirty="0"/>
          </a:p>
          <a:p>
            <a:pPr algn="just"/>
            <a:r>
              <a:rPr lang="de-CH" sz="1500" b="1"/>
              <a:t>Art. 60 StPO</a:t>
            </a:r>
          </a:p>
          <a:p>
            <a:pPr algn="just"/>
            <a:r>
              <a:rPr lang="de-CH" sz="1500" baseline="30000"/>
              <a:t>1</a:t>
            </a:r>
            <a:r>
              <a:rPr lang="de-CH" sz="1500"/>
              <a:t> Amtshandlungen, an denen eine zum Ausstand verpflichtete Person mitgewirkt hat, sind aufzuheben und zu wiederholen, sofern dies eine Partei innert </a:t>
            </a:r>
            <a:r>
              <a:rPr lang="de-CH" sz="1500" u="sng"/>
              <a:t>5 Tagen verlangt, nachdem sie vom Entscheid über den Ausstand Kenntnis erhalten hat.</a:t>
            </a:r>
          </a:p>
          <a:p>
            <a:pPr algn="just"/>
            <a:endParaRPr lang="fr-CH" dirty="0"/>
          </a:p>
          <a:p>
            <a:pPr algn="just"/>
            <a:r>
              <a:rPr lang="de-CH" sz="1500" b="1"/>
              <a:t>60 nCPP</a:t>
            </a:r>
          </a:p>
          <a:p>
            <a:pPr algn="just"/>
            <a:r>
              <a:rPr lang="de-CH" sz="1500"/>
              <a:t>Les actes de procédure auxquels a participé une personne tenue de se récuser sont annulés et répétés si une partie le demande au plus tard </a:t>
            </a:r>
            <a:r>
              <a:rPr lang="de-CH" sz="1500" u="sng"/>
              <a:t>cinq jours après qu’elle a eu connaissance de la décision de récusation. </a:t>
            </a:r>
          </a:p>
          <a:p>
            <a:pPr algn="just"/>
            <a:endParaRPr lang="de-CH" sz="1500" u="sng"/>
          </a:p>
        </p:txBody>
      </p:sp>
    </p:spTree>
    <p:extLst>
      <p:ext uri="{BB962C8B-B14F-4D97-AF65-F5344CB8AC3E}">
        <p14:creationId xmlns:p14="http://schemas.microsoft.com/office/powerpoint/2010/main" val="4026419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de-CH" sz="1500">
                <a:solidFill>
                  <a:schemeClr val="bg1"/>
                </a:solidFill>
                <a:latin typeface="Arial" pitchFamily="34" charset="0"/>
                <a:cs typeface="Arial" pitchFamily="34" charset="0"/>
              </a:rPr>
              <a:t>Prof. Yvan Jeanneret </a:t>
            </a:r>
          </a:p>
          <a:p>
            <a:r>
              <a:rPr lang="de-CH" sz="1500">
                <a:solidFill>
                  <a:schemeClr val="bg1"/>
                </a:solidFill>
                <a:latin typeface="Arial" pitchFamily="34" charset="0"/>
                <a:cs typeface="Arial" pitchFamily="34" charset="0"/>
              </a:rPr>
              <a:t>121. Schweizerischer Anwaltstag</a:t>
            </a:r>
          </a:p>
          <a:p>
            <a:r>
              <a:rPr lang="de-CH" sz="1500">
                <a:solidFill>
                  <a:schemeClr val="bg1"/>
                </a:solidFill>
                <a:latin typeface="Arial" pitchFamily="34" charset="0"/>
                <a:cs typeface="Arial" pitchFamily="34" charset="0"/>
              </a:rPr>
              <a:t>17.06.2022</a:t>
            </a:r>
          </a:p>
        </p:txBody>
      </p:sp>
      <p:sp>
        <p:nvSpPr>
          <p:cNvPr id="2" name="ZoneTexte 1"/>
          <p:cNvSpPr txBox="1"/>
          <p:nvPr/>
        </p:nvSpPr>
        <p:spPr>
          <a:xfrm>
            <a:off x="539552" y="1340768"/>
            <a:ext cx="7560840" cy="400110"/>
          </a:xfrm>
          <a:prstGeom prst="rect">
            <a:avLst/>
          </a:prstGeom>
          <a:noFill/>
        </p:spPr>
        <p:txBody>
          <a:bodyPr wrap="square" rtlCol="0">
            <a:spAutoFit/>
          </a:bodyPr>
          <a:lstStyle/>
          <a:p>
            <a:r>
              <a:rPr lang="de-CH" sz="2000" b="1"/>
              <a:t>2.	Eine unvollkommene Bereinigung</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844824"/>
            <a:ext cx="7488832" cy="3539430"/>
          </a:xfrm>
          <a:prstGeom prst="rect">
            <a:avLst/>
          </a:prstGeom>
        </p:spPr>
        <p:txBody>
          <a:bodyPr wrap="square">
            <a:spAutoFit/>
          </a:bodyPr>
          <a:lstStyle/>
          <a:p>
            <a:endParaRPr lang="fr-CH" sz="1600" b="1" dirty="0"/>
          </a:p>
          <a:p>
            <a:r>
              <a:rPr lang="de-CH" sz="1600" b="1" dirty="0" err="1"/>
              <a:t>BGer</a:t>
            </a:r>
            <a:r>
              <a:rPr lang="de-CH" sz="1600" b="1" dirty="0"/>
              <a:t> 6B_883/2013</a:t>
            </a:r>
          </a:p>
          <a:p>
            <a:endParaRPr lang="fr-CH" sz="1600" b="1" dirty="0"/>
          </a:p>
          <a:p>
            <a:r>
              <a:rPr lang="de-CH" sz="1600" b="1" dirty="0"/>
              <a:t>Art. 131 StPO</a:t>
            </a:r>
          </a:p>
          <a:p>
            <a:endParaRPr lang="de-CH" sz="1600" b="1" dirty="0"/>
          </a:p>
          <a:p>
            <a:r>
              <a:rPr lang="de-CH" sz="1600" baseline="30000" dirty="0"/>
              <a:t>2</a:t>
            </a:r>
            <a:r>
              <a:rPr lang="de-CH" sz="1600" dirty="0"/>
              <a:t> Sind die Voraussetzungen notwendiger Verteidigung bei Einleitung des Vorverfahrens erfüllt, so ist die Verteidigung </a:t>
            </a:r>
            <a:r>
              <a:rPr lang="de-CH" sz="1600" u="sng" dirty="0"/>
              <a:t>nach der ersten Einvernahme durch die Staatsanwaltschaft</a:t>
            </a:r>
            <a:r>
              <a:rPr lang="de-CH" sz="1600" dirty="0"/>
              <a:t>, jedenfalls aber </a:t>
            </a:r>
            <a:r>
              <a:rPr lang="de-CH" sz="1600" u="sng" dirty="0"/>
              <a:t>vor Eröffnung der Untersuchung</a:t>
            </a:r>
            <a:r>
              <a:rPr lang="de-CH" sz="1600" dirty="0"/>
              <a:t>, sicherzustellen.</a:t>
            </a:r>
          </a:p>
          <a:p>
            <a:endParaRPr lang="fr-CH" sz="1600" dirty="0"/>
          </a:p>
          <a:p>
            <a:r>
              <a:rPr lang="de-CH" sz="1600" b="1" dirty="0"/>
              <a:t>Art. 131 </a:t>
            </a:r>
            <a:r>
              <a:rPr lang="de-CH" sz="1600" b="1" dirty="0" err="1"/>
              <a:t>nStPO</a:t>
            </a:r>
            <a:endParaRPr lang="de-CH" sz="1600" b="1" dirty="0"/>
          </a:p>
          <a:p>
            <a:r>
              <a:rPr lang="de-CH" sz="1600" dirty="0"/>
              <a:t>(...)</a:t>
            </a:r>
          </a:p>
          <a:p>
            <a:r>
              <a:rPr lang="de-CH" sz="1600" baseline="30000" dirty="0"/>
              <a:t>2</a:t>
            </a:r>
            <a:r>
              <a:rPr lang="de-CH" sz="1600" dirty="0"/>
              <a:t> Sind die Voraussetzungen notwendiger Verteidigung bei Einleitung des Vorverfahrens erfüllt, so ist die Verteidigung </a:t>
            </a:r>
            <a:r>
              <a:rPr lang="de-CH" sz="1600" u="sng" dirty="0"/>
              <a:t>vor der ersten Einvernahme durch die Staatsanwaltschaft</a:t>
            </a:r>
            <a:r>
              <a:rPr lang="de-CH" sz="1600" dirty="0"/>
              <a:t> </a:t>
            </a:r>
            <a:r>
              <a:rPr lang="de-CH" sz="1600" u="sng" dirty="0"/>
              <a:t>oder in ihrem Auftrag durch die Polizei,</a:t>
            </a:r>
            <a:r>
              <a:rPr lang="de-CH" sz="1600" dirty="0"/>
              <a:t> sicherzustellen.</a:t>
            </a:r>
          </a:p>
        </p:txBody>
      </p:sp>
    </p:spTree>
    <p:extLst>
      <p:ext uri="{BB962C8B-B14F-4D97-AF65-F5344CB8AC3E}">
        <p14:creationId xmlns:p14="http://schemas.microsoft.com/office/powerpoint/2010/main" val="1967482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de-CH" sz="1500">
                <a:solidFill>
                  <a:schemeClr val="bg1"/>
                </a:solidFill>
                <a:latin typeface="Arial" pitchFamily="34" charset="0"/>
                <a:cs typeface="Arial" pitchFamily="34" charset="0"/>
              </a:rPr>
              <a:t>Prof. Yvan Jeanneret </a:t>
            </a:r>
          </a:p>
          <a:p>
            <a:r>
              <a:rPr lang="de-CH" sz="1500">
                <a:solidFill>
                  <a:schemeClr val="bg1"/>
                </a:solidFill>
                <a:latin typeface="Arial" pitchFamily="34" charset="0"/>
                <a:cs typeface="Arial" pitchFamily="34" charset="0"/>
              </a:rPr>
              <a:t>121. Schweizerischer Anwaltstag</a:t>
            </a:r>
          </a:p>
          <a:p>
            <a:r>
              <a:rPr lang="de-CH" sz="1500">
                <a:solidFill>
                  <a:schemeClr val="bg1"/>
                </a:solidFill>
                <a:latin typeface="Arial" pitchFamily="34" charset="0"/>
                <a:cs typeface="Arial" pitchFamily="34" charset="0"/>
              </a:rPr>
              <a:t>17.06.2022</a:t>
            </a:r>
          </a:p>
        </p:txBody>
      </p:sp>
      <p:sp>
        <p:nvSpPr>
          <p:cNvPr id="2" name="ZoneTexte 1"/>
          <p:cNvSpPr txBox="1"/>
          <p:nvPr/>
        </p:nvSpPr>
        <p:spPr>
          <a:xfrm>
            <a:off x="539552" y="1196752"/>
            <a:ext cx="7560840" cy="400110"/>
          </a:xfrm>
          <a:prstGeom prst="rect">
            <a:avLst/>
          </a:prstGeom>
          <a:noFill/>
        </p:spPr>
        <p:txBody>
          <a:bodyPr wrap="square" rtlCol="0">
            <a:spAutoFit/>
          </a:bodyPr>
          <a:lstStyle/>
          <a:p>
            <a:r>
              <a:rPr lang="de-CH" sz="2000" b="1"/>
              <a:t>2.	Eine unvollkommene Bereinigung</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667410"/>
            <a:ext cx="7848872" cy="4370427"/>
          </a:xfrm>
          <a:prstGeom prst="rect">
            <a:avLst/>
          </a:prstGeom>
        </p:spPr>
        <p:txBody>
          <a:bodyPr wrap="square">
            <a:spAutoFit/>
          </a:bodyPr>
          <a:lstStyle/>
          <a:p>
            <a:r>
              <a:rPr lang="de-CH" sz="1500" b="1"/>
              <a:t>BGE 141 IV 289</a:t>
            </a:r>
          </a:p>
          <a:p>
            <a:endParaRPr lang="fr-CH" sz="900" b="1" dirty="0"/>
          </a:p>
          <a:p>
            <a:r>
              <a:rPr lang="de-CH" sz="1500" b="1"/>
              <a:t>Art. 131 CPP</a:t>
            </a:r>
          </a:p>
          <a:p>
            <a:r>
              <a:rPr lang="de-CH" sz="1500"/>
              <a:t>(...)</a:t>
            </a:r>
          </a:p>
          <a:p>
            <a:pPr algn="just"/>
            <a:r>
              <a:rPr lang="de-CH" sz="1500" baseline="30000"/>
              <a:t>3</a:t>
            </a:r>
            <a:r>
              <a:rPr lang="de-CH" sz="1500"/>
              <a:t> Les preuves administrées avant qu’un défenseur ait été désigné, alors même que la nécessité d’une défense aurait dû être reconnue, ne sont </a:t>
            </a:r>
            <a:r>
              <a:rPr lang="de-CH" sz="1500" u="sng"/>
              <a:t>exploitables</a:t>
            </a:r>
            <a:r>
              <a:rPr lang="de-CH" sz="1500"/>
              <a:t> qu’à condition que le prévenu renonce à en répéter l’administration.</a:t>
            </a:r>
          </a:p>
          <a:p>
            <a:pPr algn="just"/>
            <a:endParaRPr lang="fr-CH" sz="900" dirty="0"/>
          </a:p>
          <a:p>
            <a:pPr algn="just"/>
            <a:r>
              <a:rPr lang="de-CH" sz="1500" b="1"/>
              <a:t>Art. 131 StPO</a:t>
            </a:r>
          </a:p>
          <a:p>
            <a:pPr algn="just"/>
            <a:r>
              <a:rPr lang="de-CH" sz="1500"/>
              <a:t>(...)</a:t>
            </a:r>
          </a:p>
          <a:p>
            <a:pPr algn="just"/>
            <a:r>
              <a:rPr lang="de-CH" sz="1500" baseline="30000"/>
              <a:t>3</a:t>
            </a:r>
            <a:r>
              <a:rPr lang="de-CH" sz="1500"/>
              <a:t> Wurden in Fällen, in denen die Verteidigung erkennbar notwendig gewesen wäre, Beweise erhoben, bevor eine Verteidigerin oder ein Verteidiger bestellt worden ist, so ist die Beweiserhebung nur </a:t>
            </a:r>
            <a:r>
              <a:rPr lang="de-CH" sz="1500" u="sng"/>
              <a:t>gültig</a:t>
            </a:r>
            <a:r>
              <a:rPr lang="de-CH" sz="1500"/>
              <a:t>, wenn die beschuldigte Person auf ihre Wiederholung verzichtet.</a:t>
            </a:r>
          </a:p>
          <a:p>
            <a:pPr algn="just"/>
            <a:endParaRPr lang="de-DE" sz="900" u="sng" dirty="0"/>
          </a:p>
          <a:p>
            <a:pPr algn="just"/>
            <a:r>
              <a:rPr lang="de-CH" sz="1500" b="1"/>
              <a:t>Art. 131 nStPO</a:t>
            </a:r>
          </a:p>
          <a:p>
            <a:pPr algn="just"/>
            <a:r>
              <a:rPr lang="de-CH" sz="1500" baseline="30000"/>
              <a:t>3 </a:t>
            </a:r>
            <a:r>
              <a:rPr lang="de-CH" sz="1500"/>
              <a:t>Wurden in Fällen, in denen die Verteidigung erkennbar notwendig gewesen wäre, Beweise erhoben, bevor eine Verteidigerin oder ein Verteidiger bestellt worden ist, so sind diese Beweise nur </a:t>
            </a:r>
            <a:r>
              <a:rPr lang="de-CH" sz="1500" u="sng"/>
              <a:t>verwertbar</a:t>
            </a:r>
            <a:r>
              <a:rPr lang="de-CH" sz="1500"/>
              <a:t>, wenn die beschuldigte Person auf eine Wiederholung der Beweiserhebung verzichtet.</a:t>
            </a:r>
          </a:p>
          <a:p>
            <a:pPr algn="just"/>
            <a:endParaRPr lang="fr-CH" sz="1500" baseline="30000" dirty="0"/>
          </a:p>
        </p:txBody>
      </p:sp>
    </p:spTree>
    <p:extLst>
      <p:ext uri="{BB962C8B-B14F-4D97-AF65-F5344CB8AC3E}">
        <p14:creationId xmlns:p14="http://schemas.microsoft.com/office/powerpoint/2010/main" val="799829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de-CH" sz="1500">
                <a:solidFill>
                  <a:schemeClr val="bg1"/>
                </a:solidFill>
                <a:latin typeface="Arial" pitchFamily="34" charset="0"/>
                <a:cs typeface="Arial" pitchFamily="34" charset="0"/>
              </a:rPr>
              <a:t>Prof. Yvan Jeanneret </a:t>
            </a:r>
          </a:p>
          <a:p>
            <a:r>
              <a:rPr lang="de-CH" sz="1500">
                <a:solidFill>
                  <a:schemeClr val="bg1"/>
                </a:solidFill>
                <a:latin typeface="Arial" pitchFamily="34" charset="0"/>
                <a:cs typeface="Arial" pitchFamily="34" charset="0"/>
              </a:rPr>
              <a:t>121. Schweizerischer Anwaltstag</a:t>
            </a:r>
          </a:p>
          <a:p>
            <a:r>
              <a:rPr lang="de-CH" sz="1500">
                <a:solidFill>
                  <a:schemeClr val="bg1"/>
                </a:solidFill>
                <a:latin typeface="Arial" pitchFamily="34" charset="0"/>
                <a:cs typeface="Arial" pitchFamily="34" charset="0"/>
              </a:rPr>
              <a:t>17.06.2022</a:t>
            </a:r>
          </a:p>
        </p:txBody>
      </p:sp>
      <p:sp>
        <p:nvSpPr>
          <p:cNvPr id="2" name="ZoneTexte 1"/>
          <p:cNvSpPr txBox="1"/>
          <p:nvPr/>
        </p:nvSpPr>
        <p:spPr>
          <a:xfrm>
            <a:off x="539552" y="1340768"/>
            <a:ext cx="7560840" cy="400110"/>
          </a:xfrm>
          <a:prstGeom prst="rect">
            <a:avLst/>
          </a:prstGeom>
          <a:noFill/>
        </p:spPr>
        <p:txBody>
          <a:bodyPr wrap="square" rtlCol="0">
            <a:spAutoFit/>
          </a:bodyPr>
          <a:lstStyle/>
          <a:p>
            <a:r>
              <a:rPr lang="de-CH" sz="2000" b="1"/>
              <a:t>2.	Eine unvollkommene Bereinigung</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958637"/>
            <a:ext cx="7488832" cy="3031599"/>
          </a:xfrm>
          <a:prstGeom prst="rect">
            <a:avLst/>
          </a:prstGeom>
        </p:spPr>
        <p:txBody>
          <a:bodyPr wrap="square">
            <a:spAutoFit/>
          </a:bodyPr>
          <a:lstStyle/>
          <a:p>
            <a:r>
              <a:rPr lang="de-CH" sz="1600" b="1"/>
              <a:t>BGE 139 IV 89</a:t>
            </a:r>
          </a:p>
          <a:p>
            <a:endParaRPr lang="fr-CH" sz="1600" b="1" dirty="0"/>
          </a:p>
          <a:p>
            <a:r>
              <a:rPr lang="de-CH" sz="1600" b="1"/>
              <a:t>Art. 117 StPO</a:t>
            </a:r>
          </a:p>
          <a:p>
            <a:r>
              <a:rPr lang="de-CH" sz="1600"/>
              <a:t>(...)</a:t>
            </a:r>
          </a:p>
          <a:p>
            <a:pPr algn="just"/>
            <a:r>
              <a:rPr lang="de-CH" sz="1600" baseline="30000"/>
              <a:t>3</a:t>
            </a:r>
            <a:r>
              <a:rPr lang="de-CH" sz="1600"/>
              <a:t> Lorsque les proches de la victime </a:t>
            </a:r>
            <a:r>
              <a:rPr lang="de-CH" sz="1600" u="sng"/>
              <a:t>se portent parties civiles </a:t>
            </a:r>
            <a:r>
              <a:rPr lang="de-CH" sz="1600"/>
              <a:t>contre les prévenus, ils jouissent des mêmes droits que la victime.</a:t>
            </a:r>
          </a:p>
          <a:p>
            <a:pPr algn="just"/>
            <a:endParaRPr lang="fr-CH" sz="1600" u="sng" dirty="0"/>
          </a:p>
          <a:p>
            <a:pPr algn="just"/>
            <a:r>
              <a:rPr lang="de-CH" sz="1600" b="1"/>
              <a:t>Art. 117 StPO</a:t>
            </a:r>
          </a:p>
          <a:p>
            <a:r>
              <a:rPr lang="de-CH" sz="1600"/>
              <a:t>(...)</a:t>
            </a:r>
          </a:p>
          <a:p>
            <a:pPr algn="just"/>
            <a:r>
              <a:rPr lang="de-CH" sz="1600" baseline="30000"/>
              <a:t>3</a:t>
            </a:r>
            <a:r>
              <a:rPr lang="de-CH" sz="1600"/>
              <a:t> </a:t>
            </a:r>
            <a:r>
              <a:rPr lang="de-CH" sz="1600" u="sng"/>
              <a:t>Machen die Angehörigen des Opfers Zivilansprüche geltend</a:t>
            </a:r>
            <a:r>
              <a:rPr lang="de-CH" sz="1600"/>
              <a:t>, so stehen ihnen die gleichen Rechte zu wie dem Opfer.</a:t>
            </a:r>
          </a:p>
          <a:p>
            <a:pPr algn="just"/>
            <a:endParaRPr lang="fr-CH" sz="1500" dirty="0"/>
          </a:p>
        </p:txBody>
      </p:sp>
    </p:spTree>
    <p:extLst>
      <p:ext uri="{BB962C8B-B14F-4D97-AF65-F5344CB8AC3E}">
        <p14:creationId xmlns:p14="http://schemas.microsoft.com/office/powerpoint/2010/main" val="2262431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de-CH" sz="1500">
                <a:solidFill>
                  <a:schemeClr val="bg1"/>
                </a:solidFill>
                <a:latin typeface="Arial" pitchFamily="34" charset="0"/>
                <a:cs typeface="Arial" pitchFamily="34" charset="0"/>
              </a:rPr>
              <a:t>Prof. Yvan Jeanneret </a:t>
            </a:r>
          </a:p>
          <a:p>
            <a:r>
              <a:rPr lang="de-CH" sz="1500">
                <a:solidFill>
                  <a:schemeClr val="bg1"/>
                </a:solidFill>
                <a:latin typeface="Arial" pitchFamily="34" charset="0"/>
                <a:cs typeface="Arial" pitchFamily="34" charset="0"/>
              </a:rPr>
              <a:t>121. Schweizerischer Anwaltstag</a:t>
            </a:r>
          </a:p>
          <a:p>
            <a:r>
              <a:rPr lang="de-CH" sz="1500">
                <a:solidFill>
                  <a:schemeClr val="bg1"/>
                </a:solidFill>
                <a:latin typeface="Arial" pitchFamily="34" charset="0"/>
                <a:cs typeface="Arial" pitchFamily="34" charset="0"/>
              </a:rPr>
              <a:t>17.06.2022</a:t>
            </a:r>
          </a:p>
        </p:txBody>
      </p:sp>
      <p:sp>
        <p:nvSpPr>
          <p:cNvPr id="2" name="ZoneTexte 1"/>
          <p:cNvSpPr txBox="1"/>
          <p:nvPr/>
        </p:nvSpPr>
        <p:spPr>
          <a:xfrm>
            <a:off x="539552" y="1340768"/>
            <a:ext cx="7560840" cy="400110"/>
          </a:xfrm>
          <a:prstGeom prst="rect">
            <a:avLst/>
          </a:prstGeom>
          <a:noFill/>
        </p:spPr>
        <p:txBody>
          <a:bodyPr wrap="square" rtlCol="0">
            <a:spAutoFit/>
          </a:bodyPr>
          <a:lstStyle/>
          <a:p>
            <a:r>
              <a:rPr lang="de-CH" sz="2000" b="1"/>
              <a:t>2.	Eine unvollkommene Bereinigung</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844824"/>
            <a:ext cx="7488832" cy="3785652"/>
          </a:xfrm>
          <a:prstGeom prst="rect">
            <a:avLst/>
          </a:prstGeom>
        </p:spPr>
        <p:txBody>
          <a:bodyPr wrap="square">
            <a:spAutoFit/>
          </a:bodyPr>
          <a:lstStyle/>
          <a:p>
            <a:r>
              <a:rPr lang="de-CH" sz="1600" b="1"/>
              <a:t>BGE 140 IV 202; BGE 143 IV 175</a:t>
            </a:r>
          </a:p>
          <a:p>
            <a:endParaRPr lang="fr-CH" sz="1600" b="1" dirty="0"/>
          </a:p>
          <a:p>
            <a:r>
              <a:rPr lang="de-CH" sz="1600" b="1"/>
              <a:t>Art. 393 StPO</a:t>
            </a:r>
          </a:p>
          <a:p>
            <a:r>
              <a:rPr lang="de-CH" sz="1600" baseline="30000"/>
              <a:t>1</a:t>
            </a:r>
            <a:r>
              <a:rPr lang="de-CH" sz="1600"/>
              <a:t> Le recours est recevable:</a:t>
            </a:r>
          </a:p>
          <a:p>
            <a:pPr marL="342900" indent="-342900">
              <a:buAutoNum type="alphaLcPeriod"/>
            </a:pPr>
            <a:r>
              <a:rPr lang="de-CH" sz="1600"/>
              <a:t>(...)</a:t>
            </a:r>
          </a:p>
          <a:p>
            <a:pPr marL="342900" indent="-342900">
              <a:buAutoNum type="alphaLcPeriod"/>
            </a:pPr>
            <a:r>
              <a:rPr lang="de-CH" sz="1600"/>
              <a:t>contre les ordonnances, les décisions et les actes de procédure des tribunaux de première instance, </a:t>
            </a:r>
            <a:r>
              <a:rPr lang="de-CH" sz="1600" u="sng"/>
              <a:t>sauf contre ceux de la direction de la procédure</a:t>
            </a:r>
            <a:r>
              <a:rPr lang="de-CH" sz="1600"/>
              <a:t>;</a:t>
            </a:r>
          </a:p>
          <a:p>
            <a:endParaRPr lang="fr-CH" sz="1600" dirty="0"/>
          </a:p>
          <a:p>
            <a:r>
              <a:rPr lang="de-CH" sz="1600" b="1"/>
              <a:t>Art. 393 StPO</a:t>
            </a:r>
          </a:p>
          <a:p>
            <a:r>
              <a:rPr lang="de-CH" sz="1600" baseline="30000"/>
              <a:t>1</a:t>
            </a:r>
            <a:r>
              <a:rPr lang="de-CH" sz="1600"/>
              <a:t> Die Beschwerde ist zulässig gegen:</a:t>
            </a:r>
          </a:p>
          <a:p>
            <a:pPr marL="342900" indent="-342900">
              <a:buAutoNum type="alphaLcPeriod"/>
            </a:pPr>
            <a:r>
              <a:rPr lang="de-CH" sz="1600"/>
              <a:t>(...)</a:t>
            </a:r>
          </a:p>
          <a:p>
            <a:pPr marL="342900" indent="-342900">
              <a:buAutoNum type="alphaLcPeriod"/>
            </a:pPr>
            <a:r>
              <a:rPr lang="de-CH" sz="1600"/>
              <a:t>die Verfügungen und Beschlüsse sowie die Verfahrenshandlungen der erstinstanzlichen Gerichte; </a:t>
            </a:r>
            <a:r>
              <a:rPr lang="de-CH" sz="1600" u="sng"/>
              <a:t>ausgenommen sind verfahrensleitende Entscheide</a:t>
            </a:r>
            <a:r>
              <a:rPr lang="de-CH" sz="1600"/>
              <a:t>;</a:t>
            </a:r>
          </a:p>
          <a:p>
            <a:endParaRPr lang="fr-CH" sz="1600" dirty="0"/>
          </a:p>
          <a:p>
            <a:endParaRPr lang="fr-CH" sz="1600" dirty="0"/>
          </a:p>
        </p:txBody>
      </p:sp>
    </p:spTree>
    <p:extLst>
      <p:ext uri="{BB962C8B-B14F-4D97-AF65-F5344CB8AC3E}">
        <p14:creationId xmlns:p14="http://schemas.microsoft.com/office/powerpoint/2010/main" val="278008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2368</Words>
  <Application>Microsoft Macintosh PowerPoint</Application>
  <PresentationFormat>Bildschirmpräsentation (4:3)</PresentationFormat>
  <Paragraphs>303</Paragraphs>
  <Slides>25</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25</vt:i4>
      </vt:variant>
    </vt:vector>
  </HeadingPairs>
  <TitlesOfParts>
    <vt:vector size="28" baseType="lpstr">
      <vt:lpstr>Arial</vt:lpstr>
      <vt:lpstr>Calibri</vt:lpstr>
      <vt:lpstr>Thème 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Université de Genève</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UNIGE</dc:creator>
  <cp:lastModifiedBy>Microsoft Office User</cp:lastModifiedBy>
  <cp:revision>202</cp:revision>
  <cp:lastPrinted>2021-11-14T22:17:05Z</cp:lastPrinted>
  <dcterms:created xsi:type="dcterms:W3CDTF">2010-01-08T14:26:33Z</dcterms:created>
  <dcterms:modified xsi:type="dcterms:W3CDTF">2022-06-15T09:23:56Z</dcterms:modified>
</cp:coreProperties>
</file>