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9" r:id="rId2"/>
    <p:sldId id="260" r:id="rId3"/>
    <p:sldId id="261" r:id="rId4"/>
    <p:sldId id="290" r:id="rId5"/>
    <p:sldId id="265" r:id="rId6"/>
    <p:sldId id="277" r:id="rId7"/>
    <p:sldId id="292" r:id="rId8"/>
    <p:sldId id="300" r:id="rId9"/>
    <p:sldId id="291" r:id="rId10"/>
    <p:sldId id="299" r:id="rId11"/>
    <p:sldId id="296" r:id="rId12"/>
    <p:sldId id="273" r:id="rId13"/>
    <p:sldId id="293" r:id="rId14"/>
    <p:sldId id="294" r:id="rId15"/>
    <p:sldId id="297" r:id="rId16"/>
    <p:sldId id="298" r:id="rId17"/>
    <p:sldId id="267" r:id="rId18"/>
    <p:sldId id="268" r:id="rId19"/>
    <p:sldId id="295" r:id="rId20"/>
    <p:sldId id="303" r:id="rId21"/>
    <p:sldId id="305" r:id="rId22"/>
    <p:sldId id="269" r:id="rId23"/>
    <p:sldId id="274" r:id="rId24"/>
    <p:sldId id="289" r:id="rId25"/>
  </p:sldIdLst>
  <p:sldSz cx="9144000" cy="6858000" type="screen4x3"/>
  <p:notesSz cx="6811963" cy="99425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4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5B5B5"/>
    <a:srgbClr val="004C7D"/>
    <a:srgbClr val="A7A7A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95270" autoAdjust="0"/>
  </p:normalViewPr>
  <p:slideViewPr>
    <p:cSldViewPr snapToObjects="1">
      <p:cViewPr varScale="1">
        <p:scale>
          <a:sx n="97" d="100"/>
          <a:sy n="97" d="100"/>
        </p:scale>
        <p:origin x="1336"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Objects="1">
      <p:cViewPr varScale="1">
        <p:scale>
          <a:sx n="79" d="100"/>
          <a:sy n="79" d="100"/>
        </p:scale>
        <p:origin x="-2046" y="-78"/>
      </p:cViewPr>
      <p:guideLst>
        <p:guide orient="horz" pos="3132"/>
        <p:guide pos="214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475"/>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sz="quarter" idx="1"/>
          </p:nvPr>
        </p:nvSpPr>
        <p:spPr>
          <a:xfrm>
            <a:off x="3859213" y="0"/>
            <a:ext cx="2951162" cy="498475"/>
          </a:xfrm>
          <a:prstGeom prst="rect">
            <a:avLst/>
          </a:prstGeom>
        </p:spPr>
        <p:txBody>
          <a:bodyPr vert="horz" lIns="91440" tIns="45720" rIns="91440" bIns="45720" rtlCol="0"/>
          <a:lstStyle>
            <a:lvl1pPr algn="r">
              <a:defRPr sz="1200"/>
            </a:lvl1pPr>
          </a:lstStyle>
          <a:p>
            <a:fld id="{C9AA3D6C-591D-4BCD-998F-5442D7182391}" type="datetimeFigureOut">
              <a:rPr lang="fr-CH" smtClean="0"/>
              <a:t>17.06.22</a:t>
            </a:fld>
            <a:endParaRPr lang="fr-CH" dirty="0"/>
          </a:p>
        </p:txBody>
      </p:sp>
      <p:sp>
        <p:nvSpPr>
          <p:cNvPr id="4" name="Espace réservé du pied de page 3"/>
          <p:cNvSpPr>
            <a:spLocks noGrp="1"/>
          </p:cNvSpPr>
          <p:nvPr>
            <p:ph type="ftr" sz="quarter" idx="2"/>
          </p:nvPr>
        </p:nvSpPr>
        <p:spPr>
          <a:xfrm>
            <a:off x="0" y="9444038"/>
            <a:ext cx="2951163" cy="498475"/>
          </a:xfrm>
          <a:prstGeom prst="rect">
            <a:avLst/>
          </a:prstGeom>
        </p:spPr>
        <p:txBody>
          <a:bodyPr vert="horz" lIns="91440" tIns="45720" rIns="91440" bIns="45720" rtlCol="0" anchor="b"/>
          <a:lstStyle>
            <a:lvl1pPr algn="l">
              <a:defRPr sz="1200"/>
            </a:lvl1pPr>
          </a:lstStyle>
          <a:p>
            <a:endParaRPr lang="fr-CH" dirty="0"/>
          </a:p>
        </p:txBody>
      </p:sp>
      <p:sp>
        <p:nvSpPr>
          <p:cNvPr id="5" name="Espace réservé du numéro de diapositive 4"/>
          <p:cNvSpPr>
            <a:spLocks noGrp="1"/>
          </p:cNvSpPr>
          <p:nvPr>
            <p:ph type="sldNum" sz="quarter" idx="3"/>
          </p:nvPr>
        </p:nvSpPr>
        <p:spPr>
          <a:xfrm>
            <a:off x="3859213" y="9444038"/>
            <a:ext cx="2951162" cy="498475"/>
          </a:xfrm>
          <a:prstGeom prst="rect">
            <a:avLst/>
          </a:prstGeom>
        </p:spPr>
        <p:txBody>
          <a:bodyPr vert="horz" lIns="91440" tIns="45720" rIns="91440" bIns="45720" rtlCol="0" anchor="b"/>
          <a:lstStyle>
            <a:lvl1pPr algn="r">
              <a:defRPr sz="1200"/>
            </a:lvl1pPr>
          </a:lstStyle>
          <a:p>
            <a:fld id="{CE8C8204-D712-4DC4-8096-E8CBBA5E9557}" type="slidenum">
              <a:rPr lang="fr-CH" smtClean="0"/>
              <a:t>‹N°›</a:t>
            </a:fld>
            <a:endParaRPr lang="fr-CH" dirty="0"/>
          </a:p>
        </p:txBody>
      </p:sp>
    </p:spTree>
    <p:extLst>
      <p:ext uri="{BB962C8B-B14F-4D97-AF65-F5344CB8AC3E}">
        <p14:creationId xmlns:p14="http://schemas.microsoft.com/office/powerpoint/2010/main" val="35406057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851" cy="497126"/>
          </a:xfrm>
          <a:prstGeom prst="rect">
            <a:avLst/>
          </a:prstGeom>
        </p:spPr>
        <p:txBody>
          <a:bodyPr vert="horz" lIns="91440" tIns="45720" rIns="91440" bIns="45720" rtlCol="0"/>
          <a:lstStyle>
            <a:lvl1pPr algn="l">
              <a:defRPr sz="1200"/>
            </a:lvl1pPr>
          </a:lstStyle>
          <a:p>
            <a:endParaRPr lang="fr-CH" dirty="0"/>
          </a:p>
        </p:txBody>
      </p:sp>
      <p:sp>
        <p:nvSpPr>
          <p:cNvPr id="3" name="Espace réservé de la date 2"/>
          <p:cNvSpPr>
            <a:spLocks noGrp="1"/>
          </p:cNvSpPr>
          <p:nvPr>
            <p:ph type="dt" idx="1"/>
          </p:nvPr>
        </p:nvSpPr>
        <p:spPr>
          <a:xfrm>
            <a:off x="3858536" y="0"/>
            <a:ext cx="2951851" cy="497126"/>
          </a:xfrm>
          <a:prstGeom prst="rect">
            <a:avLst/>
          </a:prstGeom>
        </p:spPr>
        <p:txBody>
          <a:bodyPr vert="horz" lIns="91440" tIns="45720" rIns="91440" bIns="45720" rtlCol="0"/>
          <a:lstStyle>
            <a:lvl1pPr algn="r">
              <a:defRPr sz="1200"/>
            </a:lvl1pPr>
          </a:lstStyle>
          <a:p>
            <a:fld id="{C025AA4F-76E6-4BAD-B54F-64F6D386A538}" type="datetimeFigureOut">
              <a:rPr lang="fr-CH" smtClean="0"/>
              <a:pPr/>
              <a:t>17.06.22</a:t>
            </a:fld>
            <a:endParaRPr lang="fr-CH" dirty="0"/>
          </a:p>
        </p:txBody>
      </p:sp>
      <p:sp>
        <p:nvSpPr>
          <p:cNvPr id="4" name="Espace réservé de l'image des diapositives 3"/>
          <p:cNvSpPr>
            <a:spLocks noGrp="1" noRot="1" noChangeAspect="1"/>
          </p:cNvSpPr>
          <p:nvPr>
            <p:ph type="sldImg" idx="2"/>
          </p:nvPr>
        </p:nvSpPr>
        <p:spPr>
          <a:xfrm>
            <a:off x="922338" y="746125"/>
            <a:ext cx="4967287" cy="3727450"/>
          </a:xfrm>
          <a:prstGeom prst="rect">
            <a:avLst/>
          </a:prstGeom>
          <a:noFill/>
          <a:ln w="12700">
            <a:solidFill>
              <a:prstClr val="black"/>
            </a:solidFill>
          </a:ln>
        </p:spPr>
        <p:txBody>
          <a:bodyPr vert="horz" lIns="91440" tIns="45720" rIns="91440" bIns="45720" rtlCol="0" anchor="ctr"/>
          <a:lstStyle/>
          <a:p>
            <a:endParaRPr lang="fr-CH" dirty="0"/>
          </a:p>
        </p:txBody>
      </p:sp>
      <p:sp>
        <p:nvSpPr>
          <p:cNvPr id="5" name="Espace réservé des commentaires 4"/>
          <p:cNvSpPr>
            <a:spLocks noGrp="1"/>
          </p:cNvSpPr>
          <p:nvPr>
            <p:ph type="body" sz="quarter" idx="3"/>
          </p:nvPr>
        </p:nvSpPr>
        <p:spPr>
          <a:xfrm>
            <a:off x="681197" y="4722694"/>
            <a:ext cx="5449570" cy="4474131"/>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H"/>
          </a:p>
        </p:txBody>
      </p:sp>
      <p:sp>
        <p:nvSpPr>
          <p:cNvPr id="6" name="Espace réservé du pied de page 5"/>
          <p:cNvSpPr>
            <a:spLocks noGrp="1"/>
          </p:cNvSpPr>
          <p:nvPr>
            <p:ph type="ftr" sz="quarter" idx="4"/>
          </p:nvPr>
        </p:nvSpPr>
        <p:spPr>
          <a:xfrm>
            <a:off x="0" y="9443662"/>
            <a:ext cx="2951851" cy="497126"/>
          </a:xfrm>
          <a:prstGeom prst="rect">
            <a:avLst/>
          </a:prstGeom>
        </p:spPr>
        <p:txBody>
          <a:bodyPr vert="horz" lIns="91440" tIns="45720" rIns="91440" bIns="45720" rtlCol="0" anchor="b"/>
          <a:lstStyle>
            <a:lvl1pPr algn="l">
              <a:defRPr sz="1200"/>
            </a:lvl1pPr>
          </a:lstStyle>
          <a:p>
            <a:endParaRPr lang="fr-CH" dirty="0"/>
          </a:p>
        </p:txBody>
      </p:sp>
      <p:sp>
        <p:nvSpPr>
          <p:cNvPr id="7" name="Espace réservé du numéro de diapositive 6"/>
          <p:cNvSpPr>
            <a:spLocks noGrp="1"/>
          </p:cNvSpPr>
          <p:nvPr>
            <p:ph type="sldNum" sz="quarter" idx="5"/>
          </p:nvPr>
        </p:nvSpPr>
        <p:spPr>
          <a:xfrm>
            <a:off x="3858536" y="9443662"/>
            <a:ext cx="2951851" cy="497126"/>
          </a:xfrm>
          <a:prstGeom prst="rect">
            <a:avLst/>
          </a:prstGeom>
        </p:spPr>
        <p:txBody>
          <a:bodyPr vert="horz" lIns="91440" tIns="45720" rIns="91440" bIns="45720" rtlCol="0" anchor="b"/>
          <a:lstStyle>
            <a:lvl1pPr algn="r">
              <a:defRPr sz="1200"/>
            </a:lvl1pPr>
          </a:lstStyle>
          <a:p>
            <a:fld id="{EF6B2F0E-D06D-4800-949A-DCE58F61AD5C}" type="slidenum">
              <a:rPr lang="fr-CH" smtClean="0"/>
              <a:pPr/>
              <a:t>‹N°›</a:t>
            </a:fld>
            <a:endParaRPr lang="fr-CH" dirty="0"/>
          </a:p>
        </p:txBody>
      </p:sp>
    </p:spTree>
    <p:extLst>
      <p:ext uri="{BB962C8B-B14F-4D97-AF65-F5344CB8AC3E}">
        <p14:creationId xmlns:p14="http://schemas.microsoft.com/office/powerpoint/2010/main" val="4119383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10" name="Espace réservé pour une image  9"/>
          <p:cNvSpPr>
            <a:spLocks noGrp="1"/>
          </p:cNvSpPr>
          <p:nvPr>
            <p:ph type="pic" sz="quarter" idx="10"/>
          </p:nvPr>
        </p:nvSpPr>
        <p:spPr>
          <a:xfrm>
            <a:off x="0" y="2420888"/>
            <a:ext cx="9144000" cy="4032448"/>
          </a:xfrm>
          <a:prstGeom prst="rect">
            <a:avLst/>
          </a:prstGeom>
        </p:spPr>
        <p:txBody>
          <a:bodyPr/>
          <a:lstStyle>
            <a:lvl1pPr>
              <a:buNone/>
              <a:defRPr/>
            </a:lvl1pPr>
          </a:lstStyle>
          <a:p>
            <a:endParaRPr lang="fr-CH" dirty="0"/>
          </a:p>
        </p:txBody>
      </p:sp>
      <p:sp>
        <p:nvSpPr>
          <p:cNvPr id="11" name="Titre 10"/>
          <p:cNvSpPr>
            <a:spLocks noGrp="1"/>
          </p:cNvSpPr>
          <p:nvPr>
            <p:ph type="title" hasCustomPrompt="1"/>
          </p:nvPr>
        </p:nvSpPr>
        <p:spPr>
          <a:xfrm>
            <a:off x="251520" y="764704"/>
            <a:ext cx="6912768" cy="360040"/>
          </a:xfrm>
          <a:prstGeom prst="rect">
            <a:avLst/>
          </a:prstGeom>
        </p:spPr>
        <p:txBody>
          <a:bodyPr/>
          <a:lstStyle>
            <a:lvl1pPr algn="l">
              <a:defRPr sz="2000" b="1" cap="all" baseline="0">
                <a:solidFill>
                  <a:srgbClr val="004C7D"/>
                </a:solidFill>
                <a:latin typeface="Arial" pitchFamily="34" charset="0"/>
                <a:cs typeface="Arial" pitchFamily="34" charset="0"/>
              </a:defRPr>
            </a:lvl1pPr>
          </a:lstStyle>
          <a:p>
            <a:r>
              <a:rPr lang="fr-FR" dirty="0"/>
              <a:t>Titre général du document</a:t>
            </a:r>
            <a:endParaRPr lang="fr-CH" dirty="0"/>
          </a:p>
        </p:txBody>
      </p:sp>
      <p:sp>
        <p:nvSpPr>
          <p:cNvPr id="13" name="Espace réservé du texte 12"/>
          <p:cNvSpPr>
            <a:spLocks noGrp="1"/>
          </p:cNvSpPr>
          <p:nvPr>
            <p:ph type="body" sz="quarter" idx="11" hasCustomPrompt="1"/>
          </p:nvPr>
        </p:nvSpPr>
        <p:spPr>
          <a:xfrm>
            <a:off x="251520" y="1196752"/>
            <a:ext cx="4032250" cy="360363"/>
          </a:xfrm>
          <a:prstGeom prst="rect">
            <a:avLst/>
          </a:prstGeo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None/>
              <a:tabLst/>
              <a:defRPr sz="1600" baseline="0">
                <a:solidFill>
                  <a:srgbClr val="A7A7A7"/>
                </a:solidFill>
                <a:latin typeface="Arial" pitchFamily="34" charset="0"/>
                <a:cs typeface="Arial" pitchFamily="34" charset="0"/>
              </a:defRPr>
            </a:lvl1pPr>
          </a:lstStyle>
          <a:p>
            <a:pPr lvl="0"/>
            <a:r>
              <a:rPr lang="fr-CH" dirty="0"/>
              <a:t>Sous titre du document</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e">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9" name="Connecteur droit 8"/>
          <p:cNvCxnSpPr/>
          <p:nvPr userDrawn="1"/>
        </p:nvCxnSpPr>
        <p:spPr>
          <a:xfrm>
            <a:off x="251520" y="892055"/>
            <a:ext cx="7272808"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Espace réservé du texte 10"/>
          <p:cNvSpPr>
            <a:spLocks noGrp="1"/>
          </p:cNvSpPr>
          <p:nvPr>
            <p:ph type="body" sz="quarter" idx="10"/>
          </p:nvPr>
        </p:nvSpPr>
        <p:spPr>
          <a:xfrm>
            <a:off x="251520" y="1125538"/>
            <a:ext cx="8641655" cy="5183187"/>
          </a:xfrm>
          <a:prstGeom prst="rect">
            <a:avLst/>
          </a:prstGeom>
        </p:spPr>
        <p:txBody>
          <a:bodyPr/>
          <a:lstStyle>
            <a:lvl1pPr>
              <a:buFont typeface="Arial" pitchFamily="34" charset="0"/>
              <a:buChar char="–"/>
              <a:defRPr sz="1600" b="0">
                <a:latin typeface="Arial" pitchFamily="34" charset="0"/>
                <a:cs typeface="Arial" pitchFamily="34" charset="0"/>
              </a:defRPr>
            </a:lvl1pPr>
            <a:lvl2pP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Graphique">
    <p:spTree>
      <p:nvGrpSpPr>
        <p:cNvPr id="1" name=""/>
        <p:cNvGrpSpPr/>
        <p:nvPr/>
      </p:nvGrpSpPr>
      <p:grpSpPr>
        <a:xfrm>
          <a:off x="0" y="0"/>
          <a:ext cx="0" cy="0"/>
          <a:chOff x="0" y="0"/>
          <a:chExt cx="0" cy="0"/>
        </a:xfrm>
      </p:grpSpPr>
      <p:sp>
        <p:nvSpPr>
          <p:cNvPr id="7" name="Espace réservé du texte 6"/>
          <p:cNvSpPr>
            <a:spLocks noGrp="1"/>
          </p:cNvSpPr>
          <p:nvPr>
            <p:ph type="body" sz="quarter" idx="11"/>
          </p:nvPr>
        </p:nvSpPr>
        <p:spPr>
          <a:xfrm>
            <a:off x="251520" y="1124745"/>
            <a:ext cx="8640960" cy="2159794"/>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6"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8" name="Connecteur droit 7"/>
          <p:cNvCxnSpPr/>
          <p:nvPr userDrawn="1"/>
        </p:nvCxnSpPr>
        <p:spPr>
          <a:xfrm>
            <a:off x="251520" y="90304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10" name="Espace réservé pour une image  9"/>
          <p:cNvSpPr>
            <a:spLocks noGrp="1"/>
          </p:cNvSpPr>
          <p:nvPr>
            <p:ph type="pic" sz="quarter" idx="12"/>
          </p:nvPr>
        </p:nvSpPr>
        <p:spPr>
          <a:xfrm>
            <a:off x="250825" y="3500438"/>
            <a:ext cx="8642350" cy="2808287"/>
          </a:xfrm>
          <a:prstGeom prst="rect">
            <a:avLst/>
          </a:prstGeom>
        </p:spPr>
        <p:txBody>
          <a:bodyPr/>
          <a:lstStyle/>
          <a:p>
            <a:endParaRPr lang="fr-CH"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Graphique">
    <p:spTree>
      <p:nvGrpSpPr>
        <p:cNvPr id="1" name=""/>
        <p:cNvGrpSpPr/>
        <p:nvPr/>
      </p:nvGrpSpPr>
      <p:grpSpPr>
        <a:xfrm>
          <a:off x="0" y="0"/>
          <a:ext cx="0" cy="0"/>
          <a:chOff x="0" y="0"/>
          <a:chExt cx="0" cy="0"/>
        </a:xfrm>
      </p:grpSpPr>
      <p:sp>
        <p:nvSpPr>
          <p:cNvPr id="4" name="Espace réservé du graphique 3"/>
          <p:cNvSpPr>
            <a:spLocks noGrp="1"/>
          </p:cNvSpPr>
          <p:nvPr>
            <p:ph type="chart" sz="quarter" idx="10"/>
          </p:nvPr>
        </p:nvSpPr>
        <p:spPr>
          <a:xfrm>
            <a:off x="251520" y="3429000"/>
            <a:ext cx="8640960" cy="2879725"/>
          </a:xfrm>
          <a:prstGeom prst="rect">
            <a:avLst/>
          </a:prstGeom>
        </p:spPr>
        <p:txBody>
          <a:bodyPr/>
          <a:lstStyle/>
          <a:p>
            <a:endParaRPr lang="fr-CH" dirty="0"/>
          </a:p>
        </p:txBody>
      </p:sp>
      <p:sp>
        <p:nvSpPr>
          <p:cNvPr id="7" name="Espace réservé du texte 6"/>
          <p:cNvSpPr>
            <a:spLocks noGrp="1"/>
          </p:cNvSpPr>
          <p:nvPr>
            <p:ph type="body" sz="quarter" idx="11"/>
          </p:nvPr>
        </p:nvSpPr>
        <p:spPr>
          <a:xfrm>
            <a:off x="251520" y="1124745"/>
            <a:ext cx="8640960" cy="2159794"/>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6"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8" name="Connecteur droit 7"/>
          <p:cNvCxnSpPr/>
          <p:nvPr userDrawn="1"/>
        </p:nvCxnSpPr>
        <p:spPr>
          <a:xfrm>
            <a:off x="251520" y="90304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e - Image 1">
    <p:spTree>
      <p:nvGrpSpPr>
        <p:cNvPr id="1" name=""/>
        <p:cNvGrpSpPr/>
        <p:nvPr/>
      </p:nvGrpSpPr>
      <p:grpSpPr>
        <a:xfrm>
          <a:off x="0" y="0"/>
          <a:ext cx="0" cy="0"/>
          <a:chOff x="0" y="0"/>
          <a:chExt cx="0" cy="0"/>
        </a:xfrm>
      </p:grpSpPr>
      <p:cxnSp>
        <p:nvCxnSpPr>
          <p:cNvPr id="4" name="Connecteur droit 3"/>
          <p:cNvCxnSpPr/>
          <p:nvPr userDrawn="1"/>
        </p:nvCxnSpPr>
        <p:spPr>
          <a:xfrm>
            <a:off x="251520" y="90872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6" name="Espace réservé du texte 5"/>
          <p:cNvSpPr>
            <a:spLocks noGrp="1"/>
          </p:cNvSpPr>
          <p:nvPr>
            <p:ph type="body" sz="quarter" idx="10"/>
          </p:nvPr>
        </p:nvSpPr>
        <p:spPr>
          <a:xfrm>
            <a:off x="251520" y="1196753"/>
            <a:ext cx="4104456" cy="5040560"/>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8" name="Espace réservé pour une image  7"/>
          <p:cNvSpPr>
            <a:spLocks noGrp="1"/>
          </p:cNvSpPr>
          <p:nvPr>
            <p:ph type="pic" sz="quarter" idx="11"/>
          </p:nvPr>
        </p:nvSpPr>
        <p:spPr>
          <a:xfrm>
            <a:off x="4788024" y="1196753"/>
            <a:ext cx="4104456" cy="5040559"/>
          </a:xfrm>
          <a:prstGeom prst="rect">
            <a:avLst/>
          </a:prstGeom>
        </p:spPr>
        <p:txBody>
          <a:bodyPr/>
          <a:lstStyle/>
          <a:p>
            <a:endParaRPr lang="fr-CH" dirty="0"/>
          </a:p>
        </p:txBody>
      </p:sp>
      <p:sp>
        <p:nvSpPr>
          <p:cNvPr id="7"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mage-Texte 1">
    <p:spTree>
      <p:nvGrpSpPr>
        <p:cNvPr id="1" name=""/>
        <p:cNvGrpSpPr/>
        <p:nvPr/>
      </p:nvGrpSpPr>
      <p:grpSpPr>
        <a:xfrm>
          <a:off x="0" y="0"/>
          <a:ext cx="0" cy="0"/>
          <a:chOff x="0" y="0"/>
          <a:chExt cx="0" cy="0"/>
        </a:xfrm>
      </p:grpSpPr>
      <p:sp>
        <p:nvSpPr>
          <p:cNvPr id="10" name="Espace réservé du texte 9"/>
          <p:cNvSpPr>
            <a:spLocks noGrp="1"/>
          </p:cNvSpPr>
          <p:nvPr>
            <p:ph type="body" sz="quarter" idx="10"/>
          </p:nvPr>
        </p:nvSpPr>
        <p:spPr>
          <a:xfrm>
            <a:off x="4788024" y="1196752"/>
            <a:ext cx="4104455" cy="5040536"/>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sp>
        <p:nvSpPr>
          <p:cNvPr id="12" name="Espace réservé pour une image  11"/>
          <p:cNvSpPr>
            <a:spLocks noGrp="1"/>
          </p:cNvSpPr>
          <p:nvPr>
            <p:ph type="pic" sz="quarter" idx="11"/>
          </p:nvPr>
        </p:nvSpPr>
        <p:spPr>
          <a:xfrm>
            <a:off x="251520" y="1196752"/>
            <a:ext cx="4104456" cy="5040313"/>
          </a:xfrm>
          <a:prstGeom prst="rect">
            <a:avLst/>
          </a:prstGeom>
        </p:spPr>
        <p:txBody>
          <a:bodyPr/>
          <a:lstStyle/>
          <a:p>
            <a:endParaRPr lang="fr-CH" dirty="0"/>
          </a:p>
        </p:txBody>
      </p:sp>
      <p:sp>
        <p:nvSpPr>
          <p:cNvPr id="6"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cxnSp>
        <p:nvCxnSpPr>
          <p:cNvPr id="9" name="Connecteur droit 8"/>
          <p:cNvCxnSpPr/>
          <p:nvPr userDrawn="1"/>
        </p:nvCxnSpPr>
        <p:spPr>
          <a:xfrm>
            <a:off x="251520" y="90304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u divers">
    <p:spTree>
      <p:nvGrpSpPr>
        <p:cNvPr id="1" name=""/>
        <p:cNvGrpSpPr/>
        <p:nvPr/>
      </p:nvGrpSpPr>
      <p:grpSpPr>
        <a:xfrm>
          <a:off x="0" y="0"/>
          <a:ext cx="0" cy="0"/>
          <a:chOff x="0" y="0"/>
          <a:chExt cx="0" cy="0"/>
        </a:xfrm>
      </p:grpSpPr>
      <p:sp>
        <p:nvSpPr>
          <p:cNvPr id="6" name="Espace réservé du contenu 5"/>
          <p:cNvSpPr>
            <a:spLocks noGrp="1"/>
          </p:cNvSpPr>
          <p:nvPr>
            <p:ph sz="quarter" idx="10"/>
          </p:nvPr>
        </p:nvSpPr>
        <p:spPr>
          <a:xfrm>
            <a:off x="251520" y="1124744"/>
            <a:ext cx="8640960" cy="5183187"/>
          </a:xfrm>
          <a:prstGeom prst="rect">
            <a:avLst/>
          </a:prstGeom>
        </p:spPr>
        <p:txBody>
          <a:bodyPr/>
          <a:lstStyle>
            <a:lvl1pPr>
              <a:buFont typeface="Arial" pitchFamily="34" charset="0"/>
              <a:buChar char="–"/>
              <a:defRPr sz="1600">
                <a:latin typeface="Arial" pitchFamily="34" charset="0"/>
                <a:cs typeface="Arial" pitchFamily="34" charset="0"/>
              </a:defRPr>
            </a:lvl1pPr>
            <a:lvl2pPr>
              <a:buFont typeface="Arial" pitchFamily="34" charset="0"/>
              <a:buChar char="–"/>
              <a:defRPr sz="1600">
                <a:latin typeface="Arial" pitchFamily="34" charset="0"/>
                <a:cs typeface="Arial" pitchFamily="34" charset="0"/>
              </a:defRPr>
            </a:lvl2pPr>
            <a:lvl3pPr>
              <a:buFont typeface="Arial" pitchFamily="34" charset="0"/>
              <a:buChar char="–"/>
              <a:defRPr sz="1600">
                <a:latin typeface="Arial" pitchFamily="34" charset="0"/>
                <a:cs typeface="Arial" pitchFamily="34" charset="0"/>
              </a:defRPr>
            </a:lvl3pPr>
            <a:lvl4pPr>
              <a:buFont typeface="Arial" pitchFamily="34" charset="0"/>
              <a:buChar char="–"/>
              <a:defRPr sz="1600">
                <a:latin typeface="Arial" pitchFamily="34" charset="0"/>
                <a:cs typeface="Arial" pitchFamily="34" charset="0"/>
              </a:defRPr>
            </a:lvl4pPr>
            <a:lvl5pPr>
              <a:buFont typeface="Arial" pitchFamily="34" charset="0"/>
              <a:buChar char="–"/>
              <a:defRPr sz="1600">
                <a:latin typeface="Arial" pitchFamily="34" charset="0"/>
                <a:cs typeface="Arial" pitchFamily="34" charset="0"/>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H" dirty="0"/>
          </a:p>
        </p:txBody>
      </p:sp>
      <p:cxnSp>
        <p:nvCxnSpPr>
          <p:cNvPr id="9" name="Connecteur droit 8"/>
          <p:cNvCxnSpPr/>
          <p:nvPr userDrawn="1"/>
        </p:nvCxnSpPr>
        <p:spPr>
          <a:xfrm>
            <a:off x="251520" y="908720"/>
            <a:ext cx="727280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10" name="Titre 1"/>
          <p:cNvSpPr>
            <a:spLocks noGrp="1"/>
          </p:cNvSpPr>
          <p:nvPr>
            <p:ph type="title"/>
          </p:nvPr>
        </p:nvSpPr>
        <p:spPr>
          <a:xfrm>
            <a:off x="251520" y="559665"/>
            <a:ext cx="7283152" cy="360040"/>
          </a:xfrm>
          <a:prstGeom prst="rect">
            <a:avLst/>
          </a:prstGeom>
          <a:ln>
            <a:noFill/>
          </a:ln>
        </p:spPr>
        <p:txBody>
          <a:bodyPr lIns="36000"/>
          <a:lstStyle>
            <a:lvl1pPr algn="l">
              <a:defRPr sz="1800" b="1" cap="all" baseline="0">
                <a:solidFill>
                  <a:srgbClr val="004C7D"/>
                </a:solidFill>
                <a:latin typeface="Arial" pitchFamily="34" charset="0"/>
                <a:cs typeface="Arial" pitchFamily="34" charset="0"/>
              </a:defRPr>
            </a:lvl1pPr>
          </a:lstStyle>
          <a:p>
            <a:endParaRPr lang="fr-CH"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isposition de fin">
    <p:spTree>
      <p:nvGrpSpPr>
        <p:cNvPr id="1" name=""/>
        <p:cNvGrpSpPr/>
        <p:nvPr/>
      </p:nvGrpSpPr>
      <p:grpSpPr>
        <a:xfrm>
          <a:off x="0" y="0"/>
          <a:ext cx="0" cy="0"/>
          <a:chOff x="0" y="0"/>
          <a:chExt cx="0" cy="0"/>
        </a:xfrm>
      </p:grpSpPr>
      <p:pic>
        <p:nvPicPr>
          <p:cNvPr id="3" name="Picture 3"/>
          <p:cNvPicPr>
            <a:picLocks noChangeAspect="1" noChangeArrowheads="1"/>
          </p:cNvPicPr>
          <p:nvPr userDrawn="1"/>
        </p:nvPicPr>
        <p:blipFill>
          <a:blip r:embed="rId2" cstate="print"/>
          <a:srcRect/>
          <a:stretch>
            <a:fillRect/>
          </a:stretch>
        </p:blipFill>
        <p:spPr bwMode="auto">
          <a:xfrm>
            <a:off x="251520" y="5733256"/>
            <a:ext cx="1872208" cy="418139"/>
          </a:xfrm>
          <a:prstGeom prst="rect">
            <a:avLst/>
          </a:prstGeom>
          <a:noFill/>
          <a:ln w="9525">
            <a:noFill/>
            <a:miter lim="800000"/>
            <a:headEnd/>
            <a:tailEnd/>
          </a:ln>
        </p:spPr>
      </p:pic>
      <p:sp>
        <p:nvSpPr>
          <p:cNvPr id="5" name="Titre 1"/>
          <p:cNvSpPr txBox="1">
            <a:spLocks/>
          </p:cNvSpPr>
          <p:nvPr userDrawn="1"/>
        </p:nvSpPr>
        <p:spPr>
          <a:xfrm>
            <a:off x="251520" y="476672"/>
            <a:ext cx="7344816" cy="430887"/>
          </a:xfrm>
          <a:prstGeom prst="rect">
            <a:avLst/>
          </a:prstGeom>
        </p:spPr>
        <p:txBody>
          <a:bodyPr wrap="square" lIns="0" tIns="0" rIns="0" bIns="0">
            <a:spAutoFit/>
          </a:bodyPr>
          <a:lstStyle/>
          <a:p>
            <a:pPr marL="0" marR="0" lvl="0" indent="0" algn="l" defTabSz="914400" rtl="0" eaLnBrk="1" fontAlgn="auto" latinLnBrk="0" hangingPunct="1">
              <a:lnSpc>
                <a:spcPct val="100000"/>
              </a:lnSpc>
              <a:spcBef>
                <a:spcPct val="0"/>
              </a:spcBef>
              <a:spcAft>
                <a:spcPts val="0"/>
              </a:spcAft>
              <a:buClrTx/>
              <a:buSzTx/>
              <a:buFontTx/>
              <a:buNone/>
              <a:tabLst>
                <a:tab pos="8162925" algn="l"/>
              </a:tabLst>
              <a:defRPr/>
            </a:pPr>
            <a:r>
              <a:rPr kumimoji="0" lang="fr-CH" sz="2800" b="1" i="0" u="none" strike="noStrike" kern="1200" cap="all" spc="0" normalizeH="0" baseline="0" noProof="0" dirty="0">
                <a:ln>
                  <a:noFill/>
                </a:ln>
                <a:solidFill>
                  <a:srgbClr val="004C7D"/>
                </a:solidFill>
                <a:effectLst/>
                <a:uLnTx/>
                <a:uFillTx/>
                <a:latin typeface="Arial" pitchFamily="34" charset="0"/>
                <a:ea typeface="+mj-ea"/>
                <a:cs typeface="Arial" pitchFamily="34" charset="0"/>
              </a:rPr>
              <a:t>Merci de votre attention !</a:t>
            </a:r>
          </a:p>
        </p:txBody>
      </p:sp>
      <p:cxnSp>
        <p:nvCxnSpPr>
          <p:cNvPr id="6" name="Connecteur droit 5"/>
          <p:cNvCxnSpPr/>
          <p:nvPr userDrawn="1"/>
        </p:nvCxnSpPr>
        <p:spPr>
          <a:xfrm>
            <a:off x="251520" y="980728"/>
            <a:ext cx="6912768" cy="0"/>
          </a:xfrm>
          <a:prstGeom prst="line">
            <a:avLst/>
          </a:prstGeom>
          <a:ln w="25400">
            <a:solidFill>
              <a:srgbClr val="004C7D"/>
            </a:solidFill>
          </a:ln>
        </p:spPr>
        <p:style>
          <a:lnRef idx="1">
            <a:schemeClr val="accent1"/>
          </a:lnRef>
          <a:fillRef idx="0">
            <a:schemeClr val="accent1"/>
          </a:fillRef>
          <a:effectRef idx="0">
            <a:schemeClr val="accent1"/>
          </a:effectRef>
          <a:fontRef idx="minor">
            <a:schemeClr val="tx1"/>
          </a:fontRef>
        </p:style>
      </p:cxnSp>
      <p:sp>
        <p:nvSpPr>
          <p:cNvPr id="8" name="Espace réservé du texte 7"/>
          <p:cNvSpPr>
            <a:spLocks noGrp="1"/>
          </p:cNvSpPr>
          <p:nvPr>
            <p:ph type="body" sz="quarter" idx="10" hasCustomPrompt="1"/>
          </p:nvPr>
        </p:nvSpPr>
        <p:spPr>
          <a:xfrm>
            <a:off x="251520" y="1844824"/>
            <a:ext cx="3168650" cy="2089150"/>
          </a:xfrm>
          <a:prstGeom prst="rect">
            <a:avLst/>
          </a:prstGeom>
        </p:spPr>
        <p:txBody>
          <a:bodyPr/>
          <a:lstStyle>
            <a:lvl1pPr algn="l">
              <a:buNone/>
              <a:tabLst>
                <a:tab pos="266700" algn="l"/>
                <a:tab pos="8077200" algn="r"/>
              </a:tabLst>
              <a:defRPr/>
            </a:lvl1pPr>
            <a:lvl2pPr>
              <a:buNone/>
              <a:defRPr/>
            </a:lvl2pPr>
          </a:lstStyle>
          <a:p>
            <a:pPr algn="l">
              <a:buNone/>
              <a:tabLst>
                <a:tab pos="8077200" algn="r"/>
              </a:tabLst>
            </a:pPr>
            <a:r>
              <a:rPr lang="fr-CH" sz="1400" dirty="0">
                <a:solidFill>
                  <a:srgbClr val="004C7D"/>
                </a:solidFill>
                <a:latin typeface="Arial" pitchFamily="34" charset="0"/>
                <a:cs typeface="Arial" pitchFamily="34" charset="0"/>
              </a:rPr>
              <a:t>Nom Entité</a:t>
            </a:r>
          </a:p>
          <a:p>
            <a:pPr algn="l">
              <a:buNone/>
              <a:tabLst>
                <a:tab pos="266700" algn="l"/>
                <a:tab pos="8077200" algn="r"/>
              </a:tabLst>
            </a:pPr>
            <a:r>
              <a:rPr lang="fr-CH" sz="1050" dirty="0">
                <a:solidFill>
                  <a:srgbClr val="004C7D"/>
                </a:solidFill>
                <a:latin typeface="Arial" pitchFamily="34" charset="0"/>
                <a:cs typeface="Arial" pitchFamily="34" charset="0"/>
              </a:rPr>
              <a:t>Adresse</a:t>
            </a:r>
          </a:p>
          <a:p>
            <a:pPr algn="l">
              <a:buNone/>
              <a:tabLst>
                <a:tab pos="266700" algn="l"/>
                <a:tab pos="8077200" algn="r"/>
              </a:tabLst>
            </a:pPr>
            <a:r>
              <a:rPr lang="fr-CH" sz="1050" dirty="0">
                <a:solidFill>
                  <a:srgbClr val="004C7D"/>
                </a:solidFill>
                <a:latin typeface="Arial" pitchFamily="34" charset="0"/>
                <a:cs typeface="Arial" pitchFamily="34" charset="0"/>
              </a:rPr>
              <a:t>CH-2000 Neuchâtel</a:t>
            </a:r>
          </a:p>
          <a:p>
            <a:pPr algn="l">
              <a:buNone/>
              <a:tabLst>
                <a:tab pos="266700" algn="l"/>
                <a:tab pos="8077200" algn="r"/>
              </a:tabLst>
            </a:pPr>
            <a:r>
              <a:rPr lang="fr-CH" sz="1050" dirty="0">
                <a:solidFill>
                  <a:srgbClr val="004C7D"/>
                </a:solidFill>
                <a:latin typeface="Arial" pitchFamily="34" charset="0"/>
                <a:cs typeface="Arial" pitchFamily="34" charset="0"/>
              </a:rPr>
              <a:t>Prenom.Nom@unine.ch </a:t>
            </a:r>
            <a:endParaRPr lang="fr-CH" sz="1400" dirty="0">
              <a:solidFill>
                <a:srgbClr val="004C7D"/>
              </a:solidFill>
              <a:latin typeface="Arial" pitchFamily="34" charset="0"/>
              <a:cs typeface="Arial" pitchFamily="34" charset="0"/>
            </a:endParaRPr>
          </a:p>
          <a:p>
            <a:pPr algn="l">
              <a:buNone/>
              <a:tabLst>
                <a:tab pos="266700" algn="l"/>
                <a:tab pos="8077200" algn="r"/>
              </a:tabLst>
            </a:pPr>
            <a:r>
              <a:rPr lang="fr-CH" sz="1600" dirty="0">
                <a:solidFill>
                  <a:srgbClr val="004C7D"/>
                </a:solidFill>
                <a:latin typeface="Arial" pitchFamily="34" charset="0"/>
                <a:cs typeface="Arial" pitchFamily="34" charset="0"/>
              </a:rPr>
              <a:t>www.unine.ch</a:t>
            </a:r>
          </a:p>
          <a:p>
            <a:pPr lvl="1"/>
            <a:endParaRPr lang="fr-CH"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jpeg"/><Relationship Id="rId5" Type="http://schemas.openxmlformats.org/officeDocument/2006/relationships/slideLayout" Target="../slideLayouts/slideLayout5.xml"/><Relationship Id="rId10"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525344"/>
            <a:ext cx="9144000" cy="332656"/>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a:p>
            <a:pPr algn="ctr"/>
            <a:endParaRPr lang="fr-CH" sz="1200" dirty="0">
              <a:solidFill>
                <a:schemeClr val="bg1"/>
              </a:solidFill>
              <a:latin typeface="Arial" pitchFamily="34" charset="0"/>
              <a:cs typeface="Arial" pitchFamily="34" charset="0"/>
            </a:endParaRPr>
          </a:p>
        </p:txBody>
      </p:sp>
      <p:pic>
        <p:nvPicPr>
          <p:cNvPr id="9" name="Picture 3"/>
          <p:cNvPicPr>
            <a:picLocks noChangeArrowheads="1"/>
          </p:cNvPicPr>
          <p:nvPr userDrawn="1"/>
        </p:nvPicPr>
        <p:blipFill>
          <a:blip r:embed="rId10" cstate="print"/>
          <a:srcRect/>
          <a:stretch>
            <a:fillRect/>
          </a:stretch>
        </p:blipFill>
        <p:spPr bwMode="auto">
          <a:xfrm flipV="1">
            <a:off x="0" y="6453337"/>
            <a:ext cx="9144000" cy="57150"/>
          </a:xfrm>
          <a:prstGeom prst="rect">
            <a:avLst/>
          </a:prstGeom>
          <a:noFill/>
          <a:ln w="9525">
            <a:noFill/>
            <a:miter lim="800000"/>
            <a:headEnd/>
            <a:tailEnd/>
          </a:ln>
        </p:spPr>
      </p:pic>
      <p:pic>
        <p:nvPicPr>
          <p:cNvPr id="2" name="Image 1" descr="UniNE_FD_pos_c.jpg"/>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6660232" y="29815"/>
            <a:ext cx="2481240" cy="1887017"/>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60" r:id="rId2"/>
    <p:sldLayoutId id="2147483664" r:id="rId3"/>
    <p:sldLayoutId id="2147483666" r:id="rId4"/>
    <p:sldLayoutId id="2147483661" r:id="rId5"/>
    <p:sldLayoutId id="2147483650" r:id="rId6"/>
    <p:sldLayoutId id="2147483662" r:id="rId7"/>
    <p:sldLayoutId id="2147483663" r:id="rId8"/>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re 2"/>
          <p:cNvSpPr>
            <a:spLocks noGrp="1"/>
          </p:cNvSpPr>
          <p:nvPr>
            <p:ph type="title"/>
          </p:nvPr>
        </p:nvSpPr>
        <p:spPr>
          <a:xfrm>
            <a:off x="1115616" y="5517232"/>
            <a:ext cx="6912768" cy="360040"/>
          </a:xfrm>
        </p:spPr>
        <p:txBody>
          <a:bodyPr/>
          <a:lstStyle/>
          <a:p>
            <a:pPr algn="ctr"/>
            <a:r>
              <a:rPr lang="fr-CH" cap="none" dirty="0"/>
              <a:t>François Bohnet</a:t>
            </a:r>
            <a:br>
              <a:rPr lang="fr-CH" cap="none" dirty="0"/>
            </a:br>
            <a:r>
              <a:rPr lang="fr-CH" sz="1800" cap="none" dirty="0"/>
              <a:t>Professeur à l’université de Neuchâtel</a:t>
            </a:r>
            <a:br>
              <a:rPr lang="fr-CH" cap="none" dirty="0"/>
            </a:br>
            <a:endParaRPr lang="fr-CH" cap="none" dirty="0"/>
          </a:p>
        </p:txBody>
      </p:sp>
      <p:sp>
        <p:nvSpPr>
          <p:cNvPr id="6" name="ZoneTexte 5">
            <a:extLst>
              <a:ext uri="{FF2B5EF4-FFF2-40B4-BE49-F238E27FC236}">
                <a16:creationId xmlns:a16="http://schemas.microsoft.com/office/drawing/2014/main" id="{78FAABDF-5EF1-4B5C-8D20-E7B39276C9E8}"/>
              </a:ext>
            </a:extLst>
          </p:cNvPr>
          <p:cNvSpPr txBox="1"/>
          <p:nvPr/>
        </p:nvSpPr>
        <p:spPr>
          <a:xfrm>
            <a:off x="513184" y="2348880"/>
            <a:ext cx="8091264" cy="1754326"/>
          </a:xfrm>
          <a:prstGeom prst="rect">
            <a:avLst/>
          </a:prstGeom>
          <a:noFill/>
        </p:spPr>
        <p:txBody>
          <a:bodyPr wrap="square" rtlCol="0">
            <a:spAutoFit/>
          </a:bodyPr>
          <a:lstStyle/>
          <a:p>
            <a:pPr algn="ctr"/>
            <a:r>
              <a:rPr lang="fr-CH" sz="3600" b="1" dirty="0">
                <a:solidFill>
                  <a:srgbClr val="004C7D"/>
                </a:solidFill>
              </a:rPr>
              <a:t>Révision du Code de procédure civile</a:t>
            </a:r>
          </a:p>
          <a:p>
            <a:pPr algn="ctr"/>
            <a:endParaRPr lang="fr-CH" sz="3600" b="1" dirty="0">
              <a:solidFill>
                <a:srgbClr val="004C7D"/>
              </a:solidFill>
            </a:endParaRPr>
          </a:p>
          <a:p>
            <a:pPr algn="ctr"/>
            <a:r>
              <a:rPr lang="fr-CH" sz="3600" b="1" dirty="0">
                <a:solidFill>
                  <a:srgbClr val="004C7D"/>
                </a:solidFill>
              </a:rPr>
              <a:t>Etat des lieux</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 Modification de la jurisprudence (3)</a:t>
            </a:r>
          </a:p>
        </p:txBody>
      </p:sp>
      <p:sp>
        <p:nvSpPr>
          <p:cNvPr id="3" name="Espace réservé du texte 2"/>
          <p:cNvSpPr>
            <a:spLocks noGrp="1"/>
          </p:cNvSpPr>
          <p:nvPr>
            <p:ph type="body" sz="quarter" idx="10"/>
          </p:nvPr>
        </p:nvSpPr>
        <p:spPr/>
        <p:txBody>
          <a:bodyPr/>
          <a:lstStyle/>
          <a:p>
            <a:pPr marL="0" indent="0">
              <a:buNone/>
            </a:pPr>
            <a:r>
              <a:rPr lang="fr-CH" b="1" dirty="0"/>
              <a:t>Demande reconventionnelle en constat de l’inexistence de la dette</a:t>
            </a:r>
          </a:p>
          <a:p>
            <a:pPr marL="0" indent="0">
              <a:buNone/>
            </a:pPr>
            <a:endParaRPr lang="fr-CH" b="1" dirty="0"/>
          </a:p>
          <a:p>
            <a:pPr marL="0" indent="0">
              <a:buNone/>
            </a:pPr>
            <a:r>
              <a:rPr lang="fr-CH" dirty="0"/>
              <a:t>Art. 224 al. 1bis b CPC</a:t>
            </a:r>
          </a:p>
          <a:p>
            <a:pPr marL="0" indent="0">
              <a:buNone/>
            </a:pPr>
            <a:endParaRPr lang="fr-CH" dirty="0"/>
          </a:p>
          <a:p>
            <a:pPr marL="0" indent="0">
              <a:buNone/>
            </a:pPr>
            <a:r>
              <a:rPr lang="fr-CH" dirty="0"/>
              <a:t>CF: « la demande reconventionnelle conclut à la constatation de l’inexistence d’un droit ou d’une relation juridique, alors que la demande principale ne porte que sur une partie de la prétention découlant de ce droit ou de cette relation juridique et relève ainsi de la procédure simplifiée du seul fait de la valeur litigieuse» . </a:t>
            </a:r>
          </a:p>
          <a:p>
            <a:pPr marL="0" indent="0">
              <a:buNone/>
            </a:pPr>
            <a:br>
              <a:rPr lang="fr-CH" dirty="0"/>
            </a:br>
            <a:endParaRPr lang="fr-CH" dirty="0"/>
          </a:p>
          <a:p>
            <a:pPr marL="0" indent="0" algn="just">
              <a:buNone/>
            </a:pPr>
            <a:r>
              <a:rPr lang="fr-CH" dirty="0"/>
              <a:t>CN: « moyennant un </a:t>
            </a:r>
            <a:r>
              <a:rPr lang="fr-CH" b="1" dirty="0"/>
              <a:t>intérêt digne de protection </a:t>
            </a:r>
            <a:r>
              <a:rPr lang="fr-CH" dirty="0"/>
              <a:t>de la demanderesse reconventionnelle et que cet intérêt l’emporte nettement sur les intérêts de la partie défenderesse, la demande reconventionnelle conclut à la constatation de l’inexistence d’un droit ou d’une relation juridique, alors que la demande principale ne porte que sur une partie de la prétention découlant de ce droit ou de cette relation juridique et relève ainsi de la procédure simplifiée du seul fait de la valeur litigieuse». </a:t>
            </a:r>
          </a:p>
          <a:p>
            <a:pPr algn="just"/>
            <a:endParaRPr lang="fr-CH" dirty="0"/>
          </a:p>
        </p:txBody>
      </p:sp>
    </p:spTree>
    <p:extLst>
      <p:ext uri="{BB962C8B-B14F-4D97-AF65-F5344CB8AC3E}">
        <p14:creationId xmlns:p14="http://schemas.microsoft.com/office/powerpoint/2010/main" val="7110100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III. Coordination des procédures (1)</a:t>
            </a:r>
          </a:p>
        </p:txBody>
      </p:sp>
      <p:sp>
        <p:nvSpPr>
          <p:cNvPr id="3" name="Espace réservé du texte 2"/>
          <p:cNvSpPr>
            <a:spLocks noGrp="1"/>
          </p:cNvSpPr>
          <p:nvPr>
            <p:ph type="body" sz="quarter" idx="10"/>
          </p:nvPr>
        </p:nvSpPr>
        <p:spPr>
          <a:xfrm>
            <a:off x="251520" y="1125538"/>
            <a:ext cx="8892480" cy="5183187"/>
          </a:xfrm>
        </p:spPr>
        <p:txBody>
          <a:bodyPr/>
          <a:lstStyle/>
          <a:p>
            <a:pPr marL="457200" lvl="1" indent="0" defTabSz="712788">
              <a:buNone/>
            </a:pPr>
            <a:endParaRPr lang="fr-CH" dirty="0"/>
          </a:p>
          <a:p>
            <a:pPr marL="0" indent="0">
              <a:buNone/>
            </a:pPr>
            <a:r>
              <a:rPr lang="fr-CH" b="1" dirty="0"/>
              <a:t>Demande non chiffrée selon l’art. 85 al. 2 CPC : </a:t>
            </a:r>
          </a:p>
          <a:p>
            <a:endParaRPr lang="fr-CH" b="1" dirty="0"/>
          </a:p>
          <a:p>
            <a:pPr marL="0" indent="0">
              <a:buNone/>
            </a:pPr>
            <a:endParaRPr lang="fr-CH" dirty="0"/>
          </a:p>
          <a:p>
            <a:r>
              <a:rPr lang="fr-CH" dirty="0"/>
              <a:t>Actuel: « Une fois les preuves administrées ou les informations requises fournies par le défendeur, le demandeur doit chiffrer sa demande dès qu’il est en état de le faire». </a:t>
            </a:r>
          </a:p>
          <a:p>
            <a:pPr marL="0" indent="0">
              <a:buNone/>
            </a:pPr>
            <a:endParaRPr lang="fr-CH" dirty="0"/>
          </a:p>
          <a:p>
            <a:r>
              <a:rPr lang="fr-CH" dirty="0"/>
              <a:t>CN: «Le demandeur a le droit de chiffrer sa demande </a:t>
            </a:r>
            <a:r>
              <a:rPr lang="fr-CH" b="1" dirty="0"/>
              <a:t>jusqu’aux plaidoiries finales</a:t>
            </a:r>
            <a:r>
              <a:rPr lang="fr-CH" dirty="0"/>
              <a:t>. La compétence». </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12085499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III. Coordination des procédures (2)</a:t>
            </a:r>
          </a:p>
        </p:txBody>
      </p:sp>
      <p:sp>
        <p:nvSpPr>
          <p:cNvPr id="3" name="Espace réservé du texte 2"/>
          <p:cNvSpPr>
            <a:spLocks noGrp="1"/>
          </p:cNvSpPr>
          <p:nvPr>
            <p:ph type="body" sz="quarter" idx="10"/>
          </p:nvPr>
        </p:nvSpPr>
        <p:spPr>
          <a:xfrm>
            <a:off x="251520" y="1125538"/>
            <a:ext cx="8892480" cy="5183187"/>
          </a:xfrm>
        </p:spPr>
        <p:txBody>
          <a:bodyPr/>
          <a:lstStyle/>
          <a:p>
            <a:pPr marL="457200" lvl="1" indent="0" defTabSz="712788">
              <a:buNone/>
            </a:pPr>
            <a:endParaRPr lang="fr-CH" dirty="0"/>
          </a:p>
          <a:p>
            <a:pPr marL="0" indent="0">
              <a:buNone/>
            </a:pPr>
            <a:r>
              <a:rPr lang="fr-CH" b="1" dirty="0"/>
              <a:t>Consorité simple selon l’art. 71 CPC : </a:t>
            </a:r>
          </a:p>
          <a:p>
            <a:endParaRPr lang="fr-CH" b="1" dirty="0"/>
          </a:p>
          <a:p>
            <a:pPr marL="0" indent="0">
              <a:buNone/>
            </a:pPr>
            <a:r>
              <a:rPr lang="fr-CH" dirty="0"/>
              <a:t> </a:t>
            </a:r>
            <a:r>
              <a:rPr lang="fr-CH" b="1" dirty="0"/>
              <a:t>Art. 71</a:t>
            </a:r>
            <a:r>
              <a:rPr lang="fr-CH" dirty="0"/>
              <a:t> Consorité simple</a:t>
            </a:r>
          </a:p>
          <a:p>
            <a:pPr marL="0" indent="0">
              <a:buNone/>
            </a:pPr>
            <a:r>
              <a:rPr lang="fr-CH" baseline="30000" dirty="0"/>
              <a:t>1</a:t>
            </a:r>
            <a:r>
              <a:rPr lang="fr-CH" dirty="0"/>
              <a:t> Les personnes dont les droits et les devoirs résultent de faits ou de fondements juridiques semblables peuvent agir ou être actionnées conjointement.</a:t>
            </a:r>
          </a:p>
          <a:p>
            <a:pPr marL="0" indent="0">
              <a:buNone/>
            </a:pPr>
            <a:r>
              <a:rPr lang="fr-CH" baseline="30000" dirty="0"/>
              <a:t>2</a:t>
            </a:r>
            <a:r>
              <a:rPr lang="fr-CH" dirty="0"/>
              <a:t> La consorité simple est exclue lorsque les causes relèvent de procédures différentes.</a:t>
            </a:r>
          </a:p>
          <a:p>
            <a:pPr marL="0" indent="0">
              <a:buNone/>
            </a:pPr>
            <a:r>
              <a:rPr lang="fr-CH" baseline="30000" dirty="0"/>
              <a:t>3</a:t>
            </a:r>
            <a:r>
              <a:rPr lang="fr-CH" dirty="0"/>
              <a:t> Chaque consort peut procéder indépendamment des autres.</a:t>
            </a:r>
          </a:p>
          <a:p>
            <a:pPr marL="0" indent="0">
              <a:buNone/>
            </a:pPr>
            <a:endParaRPr lang="fr-CH" dirty="0"/>
          </a:p>
          <a:p>
            <a:pPr marL="0" indent="0">
              <a:buNone/>
            </a:pPr>
            <a:r>
              <a:rPr lang="fr-CH" b="1" i="1" dirty="0"/>
              <a:t>Art. 71 P-CPC </a:t>
            </a:r>
            <a:r>
              <a:rPr lang="fr-CH" dirty="0"/>
              <a:t>Consorité simple </a:t>
            </a:r>
          </a:p>
          <a:p>
            <a:pPr marL="0" indent="0">
              <a:buNone/>
            </a:pPr>
            <a:r>
              <a:rPr lang="fr-CH" dirty="0"/>
              <a:t>1 Des personnes peuvent agir ou être actionnées conjointement aux conditions suivantes: </a:t>
            </a:r>
          </a:p>
          <a:p>
            <a:pPr marL="0" indent="0">
              <a:buNone/>
            </a:pPr>
            <a:r>
              <a:rPr lang="fr-CH" dirty="0"/>
              <a:t>a. leurs droits et devoirs résultent de faits ou de fondements juridiques semblables;</a:t>
            </a:r>
          </a:p>
          <a:p>
            <a:pPr marL="0" indent="0">
              <a:buNone/>
            </a:pPr>
            <a:r>
              <a:rPr lang="fr-CH" dirty="0"/>
              <a:t>b. les demandes relèvent du même type de procédure; </a:t>
            </a:r>
          </a:p>
          <a:p>
            <a:pPr marL="0" indent="0">
              <a:buNone/>
            </a:pPr>
            <a:r>
              <a:rPr lang="fr-CH" dirty="0"/>
              <a:t>c. </a:t>
            </a:r>
            <a:r>
              <a:rPr lang="fr-CH" dirty="0">
                <a:highlight>
                  <a:srgbClr val="FFFF00"/>
                </a:highlight>
              </a:rPr>
              <a:t>le même tribunal est compétent à raison de la matière. </a:t>
            </a:r>
          </a:p>
          <a:p>
            <a:pPr marL="0" indent="0">
              <a:buNone/>
            </a:pPr>
            <a:r>
              <a:rPr lang="fr-CH" dirty="0"/>
              <a:t>2 Chaque consort peut procéder indépendamment des autres. </a:t>
            </a:r>
          </a:p>
          <a:p>
            <a:pPr marL="0" indent="0">
              <a:buNone/>
            </a:pPr>
            <a:endParaRPr lang="fr-CH" dirty="0"/>
          </a:p>
          <a:p>
            <a:pPr>
              <a:buFont typeface="Wingdings" pitchFamily="2" charset="2"/>
              <a:buChar char="Ø"/>
            </a:pPr>
            <a:r>
              <a:rPr lang="fr-CH" dirty="0">
                <a:solidFill>
                  <a:srgbClr val="FF0000"/>
                </a:solidFill>
              </a:rPr>
              <a:t>Résulte déjà de la jurisprudence (ATF 138 III 471, c. 5)</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20730423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III. Coordination des procédures (2)</a:t>
            </a:r>
          </a:p>
        </p:txBody>
      </p:sp>
      <p:sp>
        <p:nvSpPr>
          <p:cNvPr id="3" name="Espace réservé du texte 2"/>
          <p:cNvSpPr>
            <a:spLocks noGrp="1"/>
          </p:cNvSpPr>
          <p:nvPr>
            <p:ph type="body" sz="quarter" idx="10"/>
          </p:nvPr>
        </p:nvSpPr>
        <p:spPr>
          <a:xfrm>
            <a:off x="251520" y="1126133"/>
            <a:ext cx="8892480" cy="5183187"/>
          </a:xfrm>
        </p:spPr>
        <p:txBody>
          <a:bodyPr/>
          <a:lstStyle/>
          <a:p>
            <a:pPr marL="457200" lvl="1" indent="0" defTabSz="712788">
              <a:buNone/>
            </a:pPr>
            <a:endParaRPr lang="fr-CH" dirty="0"/>
          </a:p>
          <a:p>
            <a:pPr marL="0" indent="0">
              <a:buNone/>
            </a:pPr>
            <a:r>
              <a:rPr lang="fr-CH" b="1" dirty="0"/>
              <a:t>Consorité simple selon l’art. 71 CPC : </a:t>
            </a:r>
          </a:p>
          <a:p>
            <a:endParaRPr lang="fr-CH" b="1" dirty="0"/>
          </a:p>
          <a:p>
            <a:pPr marL="0" indent="0">
              <a:buNone/>
            </a:pPr>
            <a:r>
              <a:rPr lang="fr-CH" dirty="0"/>
              <a:t> </a:t>
            </a:r>
          </a:p>
          <a:p>
            <a:pPr marL="0" indent="0">
              <a:buNone/>
            </a:pPr>
            <a:r>
              <a:rPr lang="fr-CH" b="1" i="1" dirty="0"/>
              <a:t>Art. 71 P-CPC </a:t>
            </a:r>
            <a:r>
              <a:rPr lang="fr-CH" dirty="0"/>
              <a:t>Consorité simple </a:t>
            </a:r>
          </a:p>
          <a:p>
            <a:pPr marL="0" indent="0">
              <a:buNone/>
            </a:pPr>
            <a:r>
              <a:rPr lang="fr-CH" dirty="0"/>
              <a:t>1 Des personnes peuvent agir ou être actionnées conjointement aux conditions suivantes: </a:t>
            </a:r>
          </a:p>
          <a:p>
            <a:pPr marL="0" indent="0">
              <a:buNone/>
            </a:pPr>
            <a:r>
              <a:rPr lang="fr-CH" dirty="0"/>
              <a:t>a. leurs droits et devoirs résultent de faits ou de fondements juridiques semblables;</a:t>
            </a:r>
          </a:p>
          <a:p>
            <a:pPr marL="0" indent="0">
              <a:buNone/>
            </a:pPr>
            <a:r>
              <a:rPr lang="fr-CH" dirty="0"/>
              <a:t>b. les demandes relèvent du même type de procédure; </a:t>
            </a:r>
          </a:p>
          <a:p>
            <a:pPr marL="0" indent="0">
              <a:buNone/>
            </a:pPr>
            <a:r>
              <a:rPr lang="fr-CH" dirty="0"/>
              <a:t>c. </a:t>
            </a:r>
            <a:r>
              <a:rPr lang="fr-CH" dirty="0">
                <a:highlight>
                  <a:srgbClr val="FFFF00"/>
                </a:highlight>
              </a:rPr>
              <a:t>le même tribunal est compétent à raison de la matière. </a:t>
            </a:r>
          </a:p>
          <a:p>
            <a:pPr marL="0" indent="0">
              <a:buNone/>
            </a:pPr>
            <a:r>
              <a:rPr lang="fr-CH" dirty="0"/>
              <a:t>2 Chaque consort peut procéder indépendamment des autres. </a:t>
            </a:r>
          </a:p>
          <a:p>
            <a:pPr marL="0" indent="0">
              <a:buNone/>
            </a:pPr>
            <a:endParaRPr lang="fr-CH" dirty="0"/>
          </a:p>
          <a:p>
            <a:pPr marL="0" indent="0">
              <a:buNone/>
            </a:pPr>
            <a:r>
              <a:rPr lang="fr-CH" b="1" dirty="0"/>
              <a:t>Art. 71</a:t>
            </a:r>
            <a:r>
              <a:rPr lang="fr-CH" dirty="0"/>
              <a:t> Consorité simple</a:t>
            </a:r>
          </a:p>
          <a:p>
            <a:pPr marL="0" indent="0">
              <a:buNone/>
            </a:pPr>
            <a:r>
              <a:rPr lang="fr-CH" baseline="30000" dirty="0"/>
              <a:t>1</a:t>
            </a:r>
            <a:r>
              <a:rPr lang="fr-CH" dirty="0"/>
              <a:t> Les personnes dont les droits et les devoirs résultent de faits ou de fondements juridiques semblables peuvent agir ou être actionnées conjointement, pour autant que </a:t>
            </a:r>
          </a:p>
          <a:p>
            <a:r>
              <a:rPr lang="fr-CH" dirty="0"/>
              <a:t>a. les demandes relèvent du même type de procédure </a:t>
            </a:r>
            <a:r>
              <a:rPr lang="fr-CH" dirty="0">
                <a:highlight>
                  <a:srgbClr val="00FF00"/>
                </a:highlight>
              </a:rPr>
              <a:t>ou de types de procédures différents du seul fait de la valeur litigieuse </a:t>
            </a:r>
          </a:p>
          <a:p>
            <a:pPr marL="0" indent="0">
              <a:buNone/>
            </a:pPr>
            <a:r>
              <a:rPr lang="fr-CH" dirty="0"/>
              <a:t>b. </a:t>
            </a:r>
            <a:r>
              <a:rPr lang="fr-CH" dirty="0">
                <a:highlight>
                  <a:srgbClr val="FFFF00"/>
                </a:highlight>
              </a:rPr>
              <a:t>le même tribunal est compétent à raison de la matière. </a:t>
            </a:r>
          </a:p>
          <a:p>
            <a:pPr marL="0" indent="0">
              <a:buNone/>
            </a:pPr>
            <a:r>
              <a:rPr lang="fr-CH" baseline="30000" dirty="0"/>
              <a:t>2</a:t>
            </a:r>
            <a:r>
              <a:rPr lang="fr-CH" dirty="0"/>
              <a:t> Chaque consort peut procéder indépendamment des autres.</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151567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III. Coordination des procédures (2)</a:t>
            </a:r>
          </a:p>
        </p:txBody>
      </p:sp>
      <p:sp>
        <p:nvSpPr>
          <p:cNvPr id="3" name="Espace réservé du texte 2"/>
          <p:cNvSpPr>
            <a:spLocks noGrp="1"/>
          </p:cNvSpPr>
          <p:nvPr>
            <p:ph type="body" sz="quarter" idx="10"/>
          </p:nvPr>
        </p:nvSpPr>
        <p:spPr>
          <a:xfrm>
            <a:off x="251520" y="1126133"/>
            <a:ext cx="8892480" cy="5183187"/>
          </a:xfrm>
        </p:spPr>
        <p:txBody>
          <a:bodyPr/>
          <a:lstStyle/>
          <a:p>
            <a:pPr marL="457200" lvl="1" indent="0" defTabSz="712788">
              <a:buNone/>
            </a:pPr>
            <a:endParaRPr lang="fr-CH" dirty="0"/>
          </a:p>
          <a:p>
            <a:pPr marL="0" indent="0">
              <a:buNone/>
            </a:pPr>
            <a:r>
              <a:rPr lang="fr-CH" dirty="0"/>
              <a:t>Mais le CN ne modifie pas l’art. 93 al. 2 CPC</a:t>
            </a:r>
          </a:p>
          <a:p>
            <a:pPr marL="0" indent="0">
              <a:buNone/>
            </a:pPr>
            <a:r>
              <a:rPr lang="fr-CH" dirty="0"/>
              <a:t> </a:t>
            </a:r>
          </a:p>
          <a:p>
            <a:pPr marL="0" indent="0">
              <a:buNone/>
            </a:pPr>
            <a:r>
              <a:rPr lang="fr-CH" b="1" dirty="0"/>
              <a:t>Art. 93 Consorité simple et cumul d’actions</a:t>
            </a:r>
          </a:p>
          <a:p>
            <a:pPr marL="0" indent="0">
              <a:buNone/>
            </a:pPr>
            <a:endParaRPr lang="fr-CH" dirty="0"/>
          </a:p>
          <a:p>
            <a:pPr marL="0" indent="0">
              <a:buNone/>
            </a:pPr>
            <a:r>
              <a:rPr lang="fr-CH" baseline="30000" dirty="0"/>
              <a:t>1</a:t>
            </a:r>
            <a:r>
              <a:rPr lang="fr-CH" dirty="0"/>
              <a:t> En cas de consorité simple ou de cumul d’actions, les prétentions sont additionnées, à moins qu’elles ne s’excluent.</a:t>
            </a:r>
          </a:p>
          <a:p>
            <a:pPr marL="0" indent="0">
              <a:buNone/>
            </a:pPr>
            <a:r>
              <a:rPr lang="fr-CH" baseline="30000" dirty="0"/>
              <a:t>2</a:t>
            </a:r>
            <a:r>
              <a:rPr lang="fr-CH" dirty="0"/>
              <a:t> En cas de consorité simple, </a:t>
            </a:r>
            <a:r>
              <a:rPr lang="fr-CH" dirty="0">
                <a:highlight>
                  <a:srgbClr val="FFFF00"/>
                </a:highlight>
              </a:rPr>
              <a:t>le type de procédure pour chaque prétention est maintenu</a:t>
            </a:r>
            <a:r>
              <a:rPr lang="fr-CH" dirty="0"/>
              <a:t>, malgré l’addition des valeurs litigieuses.</a:t>
            </a:r>
          </a:p>
          <a:p>
            <a:pPr marL="0" indent="0">
              <a:buNone/>
            </a:pPr>
            <a:endParaRPr lang="fr-CH" dirty="0"/>
          </a:p>
          <a:p>
            <a:pPr marL="0" indent="0">
              <a:buNone/>
            </a:pPr>
            <a:endParaRPr lang="fr-CH" dirty="0"/>
          </a:p>
          <a:p>
            <a:pPr>
              <a:buFont typeface="Wingdings" pitchFamily="2" charset="2"/>
              <a:buChar char="Ø"/>
            </a:pPr>
            <a:r>
              <a:rPr lang="fr-CH" dirty="0"/>
              <a:t>Quelle procédure s’applique donc? Les débats n’évoque pas cette question.</a:t>
            </a:r>
          </a:p>
          <a:p>
            <a:pPr marL="0" indent="0">
              <a:buNone/>
            </a:pPr>
            <a:endParaRPr lang="fr-CH" dirty="0"/>
          </a:p>
          <a:p>
            <a:pPr marL="0" indent="0">
              <a:buNone/>
            </a:pPr>
            <a:endParaRPr lang="fr-CH" dirty="0"/>
          </a:p>
          <a:p>
            <a:endParaRPr lang="fr-CH" dirty="0"/>
          </a:p>
        </p:txBody>
      </p:sp>
    </p:spTree>
    <p:extLst>
      <p:ext uri="{BB962C8B-B14F-4D97-AF65-F5344CB8AC3E}">
        <p14:creationId xmlns:p14="http://schemas.microsoft.com/office/powerpoint/2010/main" val="20312103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III. Coordination des procédures (3)</a:t>
            </a:r>
          </a:p>
        </p:txBody>
      </p:sp>
      <p:sp>
        <p:nvSpPr>
          <p:cNvPr id="3" name="Espace réservé du texte 2"/>
          <p:cNvSpPr>
            <a:spLocks noGrp="1"/>
          </p:cNvSpPr>
          <p:nvPr>
            <p:ph type="body" sz="quarter" idx="10"/>
          </p:nvPr>
        </p:nvSpPr>
        <p:spPr>
          <a:xfrm>
            <a:off x="184988" y="1126133"/>
            <a:ext cx="8892480" cy="5183187"/>
          </a:xfrm>
        </p:spPr>
        <p:txBody>
          <a:bodyPr/>
          <a:lstStyle/>
          <a:p>
            <a:pPr marL="457200" lvl="1" indent="0" defTabSz="712788">
              <a:buNone/>
            </a:pPr>
            <a:endParaRPr lang="fr-CH" dirty="0"/>
          </a:p>
          <a:p>
            <a:pPr marL="0" indent="0">
              <a:buNone/>
            </a:pPr>
            <a:r>
              <a:rPr lang="fr-CH" b="1" dirty="0"/>
              <a:t>Dispense de comparution devant l’autorité de conciliation en cas de consorité</a:t>
            </a:r>
          </a:p>
          <a:p>
            <a:pPr marL="0" indent="0">
              <a:buNone/>
            </a:pPr>
            <a:r>
              <a:rPr lang="fr-CH" dirty="0"/>
              <a:t> </a:t>
            </a:r>
          </a:p>
          <a:p>
            <a:pPr marL="0" indent="0">
              <a:buNone/>
            </a:pPr>
            <a:endParaRPr lang="fr-CH" dirty="0"/>
          </a:p>
          <a:p>
            <a:pPr marL="0" indent="0">
              <a:buNone/>
            </a:pPr>
            <a:endParaRPr lang="fr-CH" dirty="0"/>
          </a:p>
          <a:p>
            <a:pPr marL="0" indent="0">
              <a:buNone/>
            </a:pPr>
            <a:r>
              <a:rPr lang="fr-CH" b="1" dirty="0"/>
              <a:t>Art. 204 al. 3 let. d P-CPC</a:t>
            </a:r>
            <a:br>
              <a:rPr lang="fr-CH" dirty="0"/>
            </a:br>
            <a:endParaRPr lang="fr-CH" dirty="0"/>
          </a:p>
          <a:p>
            <a:r>
              <a:rPr lang="fr-CH" dirty="0"/>
              <a:t>CN: « les autres demandeurs ou les autres défendeurs, si l‘un d’entre eux est présent et dispose du droit de représenter les autres demandeurs ou les autres défendeurs et de transiger en leur nom ». </a:t>
            </a:r>
          </a:p>
          <a:p>
            <a:pPr marL="0" indent="0">
              <a:buNone/>
            </a:pPr>
            <a:endParaRPr lang="fr-CH" dirty="0"/>
          </a:p>
          <a:p>
            <a:endParaRPr lang="fr-CH" dirty="0"/>
          </a:p>
        </p:txBody>
      </p:sp>
    </p:spTree>
    <p:extLst>
      <p:ext uri="{BB962C8B-B14F-4D97-AF65-F5344CB8AC3E}">
        <p14:creationId xmlns:p14="http://schemas.microsoft.com/office/powerpoint/2010/main" val="2702731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08A94-D82D-4EA9-9DDD-359F94D170E8}"/>
              </a:ext>
            </a:extLst>
          </p:cNvPr>
          <p:cNvSpPr>
            <a:spLocks noGrp="1"/>
          </p:cNvSpPr>
          <p:nvPr>
            <p:ph type="title"/>
          </p:nvPr>
        </p:nvSpPr>
        <p:spPr/>
        <p:txBody>
          <a:bodyPr/>
          <a:lstStyle/>
          <a:p>
            <a:r>
              <a:rPr lang="fr-CH" sz="1600" dirty="0"/>
              <a:t>IV. Elargissement du pouvoir de l’autorité de conciliation (1)</a:t>
            </a:r>
            <a:br>
              <a:rPr lang="fr-CH" dirty="0"/>
            </a:br>
            <a:endParaRPr lang="fr-CH" dirty="0"/>
          </a:p>
        </p:txBody>
      </p:sp>
      <p:sp>
        <p:nvSpPr>
          <p:cNvPr id="3" name="Espace réservé du texte 2">
            <a:extLst>
              <a:ext uri="{FF2B5EF4-FFF2-40B4-BE49-F238E27FC236}">
                <a16:creationId xmlns:a16="http://schemas.microsoft.com/office/drawing/2014/main" id="{B7D7BEC6-1FF2-40D0-898D-03B173225787}"/>
              </a:ext>
            </a:extLst>
          </p:cNvPr>
          <p:cNvSpPr>
            <a:spLocks noGrp="1"/>
          </p:cNvSpPr>
          <p:nvPr>
            <p:ph type="body" sz="quarter" idx="10"/>
          </p:nvPr>
        </p:nvSpPr>
        <p:spPr/>
        <p:txBody>
          <a:bodyPr/>
          <a:lstStyle/>
          <a:p>
            <a:endParaRPr lang="fr-CH" dirty="0"/>
          </a:p>
          <a:p>
            <a:pPr marL="0" indent="0">
              <a:buNone/>
            </a:pPr>
            <a:endParaRPr lang="fr-CH" dirty="0"/>
          </a:p>
          <a:p>
            <a:endParaRPr lang="fr-CH" dirty="0"/>
          </a:p>
          <a:p>
            <a:r>
              <a:rPr lang="fr-CH" i="1" dirty="0"/>
              <a:t>Art. 199, </a:t>
            </a:r>
            <a:r>
              <a:rPr lang="fr-CH" dirty="0"/>
              <a:t>al. 3:  Le demandeur </a:t>
            </a:r>
            <a:r>
              <a:rPr lang="fr-CH" dirty="0">
                <a:solidFill>
                  <a:srgbClr val="FF0000"/>
                </a:solidFill>
              </a:rPr>
              <a:t>peut introduire </a:t>
            </a:r>
            <a:r>
              <a:rPr lang="fr-CH" dirty="0"/>
              <a:t>l’action directement devant le tribunal dans les litiges pour lesquels une instance cantonale unique est compétente en vertu de l’art. 5, al. 1, let. b et d à i, 6 ou 8, ou en vertu de l’art. 5, al. 1, let. a ou c, si la valeur litigieuse dépasse 30 000 francs </a:t>
            </a:r>
          </a:p>
          <a:p>
            <a:pPr marL="457200" lvl="1" indent="0">
              <a:buNone/>
            </a:pPr>
            <a:endParaRPr lang="fr-CH" dirty="0"/>
          </a:p>
          <a:p>
            <a:r>
              <a:rPr lang="fr-CH" dirty="0"/>
              <a:t>Les art. 210 al. 1 let. c CPC et </a:t>
            </a:r>
            <a:r>
              <a:rPr lang="fr-CH" dirty="0">
                <a:solidFill>
                  <a:srgbClr val="FF0000"/>
                </a:solidFill>
              </a:rPr>
              <a:t>210 al. 1 let. c P-CPC </a:t>
            </a:r>
            <a:r>
              <a:rPr lang="fr-CH" dirty="0"/>
              <a:t>: « </a:t>
            </a:r>
            <a:r>
              <a:rPr lang="fr-CH" i="1" dirty="0"/>
              <a:t>L’autorité de conciliation peut soumettre aux parties une proposition de jugement </a:t>
            </a:r>
            <a:r>
              <a:rPr lang="fr-CH" i="1" dirty="0">
                <a:solidFill>
                  <a:srgbClr val="FF0000"/>
                </a:solidFill>
              </a:rPr>
              <a:t>[décision] </a:t>
            </a:r>
            <a:r>
              <a:rPr lang="fr-CH" i="1" dirty="0"/>
              <a:t>dans les autres litiges patrimoniaux dont la valeur litigieuse ne dépasse pas 5000 </a:t>
            </a:r>
            <a:r>
              <a:rPr lang="fr-CH" i="1" dirty="0">
                <a:solidFill>
                  <a:srgbClr val="FF0000"/>
                </a:solidFill>
              </a:rPr>
              <a:t>[10 000] </a:t>
            </a:r>
            <a:r>
              <a:rPr lang="fr-CH" i="1" dirty="0"/>
              <a:t>francs </a:t>
            </a:r>
            <a:r>
              <a:rPr lang="fr-CH" dirty="0"/>
              <a:t>».</a:t>
            </a:r>
          </a:p>
          <a:p>
            <a:endParaRPr lang="fr-CH" dirty="0"/>
          </a:p>
          <a:p>
            <a:r>
              <a:rPr lang="fr-CH" dirty="0"/>
              <a:t>CN: « 1. L’autorité de conciliation peut, sur requête du demandeur, statuer au fond dans les litiges patrimoniaux dont la valeur litigieuse ne dépasse pas </a:t>
            </a:r>
            <a:r>
              <a:rPr lang="fr-CH" dirty="0">
                <a:solidFill>
                  <a:srgbClr val="FF0000"/>
                </a:solidFill>
              </a:rPr>
              <a:t>5000 </a:t>
            </a:r>
            <a:r>
              <a:rPr lang="fr-CH" dirty="0"/>
              <a:t>francs». </a:t>
            </a:r>
          </a:p>
          <a:p>
            <a:r>
              <a:rPr lang="fr-CH" dirty="0"/>
              <a:t>«3 Lorsqu’elle rend une décision conformément à l’alinéa 1, l’autorité de conciliation statue sur les frais judiciaires et alloue une indemnité de dépens». </a:t>
            </a:r>
          </a:p>
          <a:p>
            <a:endParaRPr lang="fr-CH" dirty="0"/>
          </a:p>
          <a:p>
            <a:endParaRPr lang="fr-CH" dirty="0"/>
          </a:p>
          <a:p>
            <a:pPr marL="457200" lvl="1" indent="0">
              <a:buNone/>
            </a:pPr>
            <a:endParaRPr lang="fr-CH" dirty="0"/>
          </a:p>
        </p:txBody>
      </p:sp>
    </p:spTree>
    <p:extLst>
      <p:ext uri="{BB962C8B-B14F-4D97-AF65-F5344CB8AC3E}">
        <p14:creationId xmlns:p14="http://schemas.microsoft.com/office/powerpoint/2010/main" val="1715710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5108A94-D82D-4EA9-9DDD-359F94D170E8}"/>
              </a:ext>
            </a:extLst>
          </p:cNvPr>
          <p:cNvSpPr>
            <a:spLocks noGrp="1"/>
          </p:cNvSpPr>
          <p:nvPr>
            <p:ph type="title"/>
          </p:nvPr>
        </p:nvSpPr>
        <p:spPr/>
        <p:txBody>
          <a:bodyPr/>
          <a:lstStyle/>
          <a:p>
            <a:r>
              <a:rPr lang="fr-CH" sz="1600" dirty="0"/>
              <a:t>IV. Elargissement du pouvoir de l’autorité de conciliation (2)</a:t>
            </a:r>
            <a:br>
              <a:rPr lang="fr-CH" dirty="0"/>
            </a:br>
            <a:endParaRPr lang="fr-CH" dirty="0"/>
          </a:p>
        </p:txBody>
      </p:sp>
      <p:sp>
        <p:nvSpPr>
          <p:cNvPr id="3" name="Espace réservé du texte 2">
            <a:extLst>
              <a:ext uri="{FF2B5EF4-FFF2-40B4-BE49-F238E27FC236}">
                <a16:creationId xmlns:a16="http://schemas.microsoft.com/office/drawing/2014/main" id="{B7D7BEC6-1FF2-40D0-898D-03B173225787}"/>
              </a:ext>
            </a:extLst>
          </p:cNvPr>
          <p:cNvSpPr>
            <a:spLocks noGrp="1"/>
          </p:cNvSpPr>
          <p:nvPr>
            <p:ph type="body" sz="quarter" idx="10"/>
          </p:nvPr>
        </p:nvSpPr>
        <p:spPr/>
        <p:txBody>
          <a:bodyPr/>
          <a:lstStyle/>
          <a:p>
            <a:endParaRPr lang="fr-CH" dirty="0"/>
          </a:p>
          <a:p>
            <a:endParaRPr lang="fr-CH" dirty="0"/>
          </a:p>
          <a:p>
            <a:endParaRPr lang="fr-CH" dirty="0"/>
          </a:p>
          <a:p>
            <a:pPr marL="457200" lvl="1" indent="0">
              <a:buNone/>
            </a:pPr>
            <a:endParaRPr lang="fr-CH" dirty="0"/>
          </a:p>
          <a:p>
            <a:pPr marL="457200" lvl="1" indent="0">
              <a:buNone/>
            </a:pPr>
            <a:endParaRPr lang="fr-CH" dirty="0"/>
          </a:p>
          <a:p>
            <a:pPr marL="457200" lvl="1" indent="0">
              <a:buNone/>
            </a:pPr>
            <a:endParaRPr lang="fr-CH" dirty="0"/>
          </a:p>
          <a:p>
            <a:r>
              <a:rPr lang="fr-CH" dirty="0"/>
              <a:t>Selon le nouvel art. 206 al. 4 P-CPC, « </a:t>
            </a:r>
            <a:r>
              <a:rPr lang="fr-CH" i="1" dirty="0"/>
              <a:t>L’autorité de conciliation peut punir la partie défaillante d’une </a:t>
            </a:r>
            <a:r>
              <a:rPr lang="fr-CH" i="1" dirty="0">
                <a:solidFill>
                  <a:srgbClr val="FF0000"/>
                </a:solidFill>
              </a:rPr>
              <a:t>amende d’ordre de 1000 francs </a:t>
            </a:r>
            <a:r>
              <a:rPr lang="fr-CH" i="1" dirty="0"/>
              <a:t>au plus </a:t>
            </a:r>
            <a:r>
              <a:rPr lang="fr-CH" dirty="0"/>
              <a:t>».</a:t>
            </a:r>
          </a:p>
          <a:p>
            <a:pPr lvl="1">
              <a:buFont typeface="Symbol" pitchFamily="2" charset="2"/>
              <a:buChar char="Þ"/>
            </a:pPr>
            <a:r>
              <a:rPr lang="fr-CH" dirty="0"/>
              <a:t>Il ne sera plus nécessaire selon le rapport (Rapport AP-CPC, p. 66) que le défaut perturbe le déroulement de la procédure selon l’art. 128 al. 1 CPC, relève de la mauvaise foi ou constitue un procédé téméraire (ATF 141 III 265 c. 3-5).</a:t>
            </a:r>
          </a:p>
          <a:p>
            <a:pPr lvl="1">
              <a:buFont typeface="Symbol" pitchFamily="2" charset="2"/>
              <a:buChar char="Þ"/>
            </a:pPr>
            <a:r>
              <a:rPr lang="fr-CH" dirty="0"/>
              <a:t>Le CN propose de </a:t>
            </a:r>
            <a:r>
              <a:rPr lang="fr-CH" b="1" dirty="0"/>
              <a:t>supprimer cet al. 4.</a:t>
            </a:r>
          </a:p>
        </p:txBody>
      </p:sp>
    </p:spTree>
    <p:extLst>
      <p:ext uri="{BB962C8B-B14F-4D97-AF65-F5344CB8AC3E}">
        <p14:creationId xmlns:p14="http://schemas.microsoft.com/office/powerpoint/2010/main" val="2314881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7FCE4-ECD1-4E25-A125-F58827C1D183}"/>
              </a:ext>
            </a:extLst>
          </p:cNvPr>
          <p:cNvSpPr>
            <a:spLocks noGrp="1"/>
          </p:cNvSpPr>
          <p:nvPr>
            <p:ph type="title"/>
          </p:nvPr>
        </p:nvSpPr>
        <p:spPr/>
        <p:txBody>
          <a:bodyPr/>
          <a:lstStyle/>
          <a:p>
            <a:r>
              <a:rPr lang="fr-CH" dirty="0"/>
              <a:t>V. frais (1)</a:t>
            </a:r>
          </a:p>
        </p:txBody>
      </p:sp>
      <p:sp>
        <p:nvSpPr>
          <p:cNvPr id="3" name="Espace réservé du texte 2">
            <a:extLst>
              <a:ext uri="{FF2B5EF4-FFF2-40B4-BE49-F238E27FC236}">
                <a16:creationId xmlns:a16="http://schemas.microsoft.com/office/drawing/2014/main" id="{45C1F02B-1A7A-46F5-9A0F-E81059A7E1F7}"/>
              </a:ext>
            </a:extLst>
          </p:cNvPr>
          <p:cNvSpPr>
            <a:spLocks noGrp="1"/>
          </p:cNvSpPr>
          <p:nvPr>
            <p:ph type="body" sz="quarter" idx="10"/>
          </p:nvPr>
        </p:nvSpPr>
        <p:spPr/>
        <p:txBody>
          <a:bodyPr/>
          <a:lstStyle/>
          <a:p>
            <a:endParaRPr lang="fr-CH" dirty="0"/>
          </a:p>
          <a:p>
            <a:endParaRPr lang="fr-CH" dirty="0"/>
          </a:p>
          <a:p>
            <a:endParaRPr lang="fr-CH" dirty="0"/>
          </a:p>
          <a:p>
            <a:endParaRPr lang="fr-CH" dirty="0"/>
          </a:p>
          <a:p>
            <a:r>
              <a:rPr lang="fr-CH" dirty="0"/>
              <a:t>Les art. 98 al. 1 CPC et </a:t>
            </a:r>
            <a:r>
              <a:rPr lang="fr-CH" dirty="0">
                <a:solidFill>
                  <a:srgbClr val="FF0000"/>
                </a:solidFill>
              </a:rPr>
              <a:t>98 al. 1 P-CPC </a:t>
            </a:r>
            <a:r>
              <a:rPr lang="fr-CH" dirty="0"/>
              <a:t>: « </a:t>
            </a:r>
            <a:r>
              <a:rPr lang="fr-CH" i="1" dirty="0"/>
              <a:t>Le tribunal peut exiger du demandeur une avance à concurrence de la totalité </a:t>
            </a:r>
            <a:r>
              <a:rPr lang="fr-CH" i="1" dirty="0">
                <a:solidFill>
                  <a:srgbClr val="FF0000"/>
                </a:solidFill>
              </a:rPr>
              <a:t>[moitié] </a:t>
            </a:r>
            <a:r>
              <a:rPr lang="fr-CH" i="1" dirty="0"/>
              <a:t>des frais judiciaires présumés </a:t>
            </a:r>
            <a:r>
              <a:rPr lang="fr-CH" dirty="0"/>
              <a:t>». </a:t>
            </a:r>
          </a:p>
          <a:p>
            <a:endParaRPr lang="fr-CH" dirty="0"/>
          </a:p>
          <a:p>
            <a:pPr marL="0" indent="0" defTabSz="357188">
              <a:buNone/>
            </a:pPr>
            <a:r>
              <a:rPr lang="fr-CH" dirty="0"/>
              <a:t>	Conséquences de cet art. 98 al. 1 AP-CPC :</a:t>
            </a:r>
          </a:p>
          <a:p>
            <a:pPr marL="0" indent="0" defTabSz="357188">
              <a:buNone/>
            </a:pPr>
            <a:endParaRPr lang="fr-CH" dirty="0"/>
          </a:p>
          <a:p>
            <a:pPr lvl="1">
              <a:buFont typeface="Arial" panose="020B0604020202020204" pitchFamily="34" charset="0"/>
              <a:buChar char="•"/>
            </a:pPr>
            <a:r>
              <a:rPr lang="fr-CH" dirty="0"/>
              <a:t>Objectif de ne pas rendre trop difficile l’accès à la justice.</a:t>
            </a:r>
          </a:p>
          <a:p>
            <a:pPr lvl="1">
              <a:buFont typeface="Arial" panose="020B0604020202020204" pitchFamily="34" charset="0"/>
              <a:buChar char="•"/>
            </a:pPr>
            <a:endParaRPr lang="fr-CH" dirty="0"/>
          </a:p>
          <a:p>
            <a:pPr lvl="1">
              <a:buFont typeface="Arial" panose="020B0604020202020204" pitchFamily="34" charset="0"/>
              <a:buChar char="•"/>
            </a:pPr>
            <a:r>
              <a:rPr lang="fr-CH" dirty="0"/>
              <a:t>Pour la prise en charge finale, il reviendra à l’Etat de supporter l’indigence d’une partie, en particulier si elle est défenderesse et qu’elle perd (111 CPC).</a:t>
            </a:r>
          </a:p>
          <a:p>
            <a:pPr lvl="1">
              <a:buFont typeface="Arial" panose="020B0604020202020204" pitchFamily="34" charset="0"/>
              <a:buChar char="•"/>
            </a:pPr>
            <a:endParaRPr lang="fr-CH" dirty="0"/>
          </a:p>
          <a:p>
            <a:pPr marL="0" indent="0">
              <a:buNone/>
            </a:pPr>
            <a:endParaRPr lang="fr-CH" dirty="0"/>
          </a:p>
        </p:txBody>
      </p:sp>
    </p:spTree>
    <p:extLst>
      <p:ext uri="{BB962C8B-B14F-4D97-AF65-F5344CB8AC3E}">
        <p14:creationId xmlns:p14="http://schemas.microsoft.com/office/powerpoint/2010/main" val="3931288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7FCE4-ECD1-4E25-A125-F58827C1D183}"/>
              </a:ext>
            </a:extLst>
          </p:cNvPr>
          <p:cNvSpPr>
            <a:spLocks noGrp="1"/>
          </p:cNvSpPr>
          <p:nvPr>
            <p:ph type="title"/>
          </p:nvPr>
        </p:nvSpPr>
        <p:spPr/>
        <p:txBody>
          <a:bodyPr/>
          <a:lstStyle/>
          <a:p>
            <a:r>
              <a:rPr lang="fr-CH" dirty="0"/>
              <a:t>V. frais (2)</a:t>
            </a:r>
          </a:p>
        </p:txBody>
      </p:sp>
      <p:sp>
        <p:nvSpPr>
          <p:cNvPr id="3" name="Espace réservé du texte 2">
            <a:extLst>
              <a:ext uri="{FF2B5EF4-FFF2-40B4-BE49-F238E27FC236}">
                <a16:creationId xmlns:a16="http://schemas.microsoft.com/office/drawing/2014/main" id="{45C1F02B-1A7A-46F5-9A0F-E81059A7E1F7}"/>
              </a:ext>
            </a:extLst>
          </p:cNvPr>
          <p:cNvSpPr>
            <a:spLocks noGrp="1"/>
          </p:cNvSpPr>
          <p:nvPr>
            <p:ph type="body" sz="quarter" idx="10"/>
          </p:nvPr>
        </p:nvSpPr>
        <p:spPr/>
        <p:txBody>
          <a:bodyPr/>
          <a:lstStyle/>
          <a:p>
            <a:pPr marL="0" indent="0">
              <a:buNone/>
            </a:pPr>
            <a:br>
              <a:rPr lang="fr-CH" dirty="0"/>
            </a:br>
            <a:endParaRPr lang="fr-CH" dirty="0"/>
          </a:p>
          <a:p>
            <a:pPr marL="0" indent="0">
              <a:buNone/>
            </a:pPr>
            <a:endParaRPr lang="fr-CH" i="1" dirty="0"/>
          </a:p>
          <a:p>
            <a:pPr marL="0" indent="0">
              <a:buNone/>
            </a:pPr>
            <a:endParaRPr lang="fr-CH" i="1" dirty="0"/>
          </a:p>
          <a:p>
            <a:pPr marL="0" indent="0">
              <a:buNone/>
            </a:pPr>
            <a:r>
              <a:rPr lang="fr-CH" i="1" dirty="0"/>
              <a:t>Proposition du CE (globalement admise par le CN)</a:t>
            </a:r>
          </a:p>
          <a:p>
            <a:pPr marL="0" indent="0">
              <a:buNone/>
            </a:pPr>
            <a:endParaRPr lang="fr-CH" i="1" dirty="0"/>
          </a:p>
          <a:p>
            <a:pPr marL="0" indent="0">
              <a:buNone/>
            </a:pPr>
            <a:r>
              <a:rPr lang="fr-CH" i="1" dirty="0"/>
              <a:t>Art. 96 </a:t>
            </a:r>
            <a:r>
              <a:rPr lang="fr-CH" dirty="0"/>
              <a:t>Tarif </a:t>
            </a:r>
            <a:r>
              <a:rPr lang="fr-CH" dirty="0">
                <a:solidFill>
                  <a:srgbClr val="C00000"/>
                </a:solidFill>
              </a:rPr>
              <a:t>et distraction des dépens </a:t>
            </a:r>
          </a:p>
          <a:p>
            <a:pPr marL="0" indent="0">
              <a:buNone/>
            </a:pPr>
            <a:br>
              <a:rPr lang="fr-CH" dirty="0"/>
            </a:br>
            <a:endParaRPr lang="fr-CH" dirty="0"/>
          </a:p>
          <a:p>
            <a:pPr marL="0" indent="0">
              <a:buNone/>
            </a:pPr>
            <a:r>
              <a:rPr lang="fr-CH" dirty="0"/>
              <a:t>2 Les cantons peuvent prévoir que l’avocat a un </a:t>
            </a:r>
            <a:r>
              <a:rPr lang="fr-CH" b="1" dirty="0"/>
              <a:t>droit personnel exclusif aux honoraires et débours</a:t>
            </a:r>
            <a:r>
              <a:rPr lang="fr-CH" dirty="0"/>
              <a:t> qui sont alloués à titre de dépens (sous réserve de règlement de compte avec son client) </a:t>
            </a:r>
          </a:p>
          <a:p>
            <a:pPr marL="0" indent="0">
              <a:buNone/>
            </a:pPr>
            <a:endParaRPr lang="fr-CH" dirty="0"/>
          </a:p>
        </p:txBody>
      </p:sp>
    </p:spTree>
    <p:extLst>
      <p:ext uri="{BB962C8B-B14F-4D97-AF65-F5344CB8AC3E}">
        <p14:creationId xmlns:p14="http://schemas.microsoft.com/office/powerpoint/2010/main" val="4039921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51520" y="548680"/>
            <a:ext cx="7283152" cy="360040"/>
          </a:xfrm>
          <a:ln>
            <a:noFill/>
          </a:ln>
        </p:spPr>
        <p:txBody>
          <a:bodyPr/>
          <a:lstStyle/>
          <a:p>
            <a:r>
              <a:rPr lang="fr-CH" dirty="0"/>
              <a:t>Structure de la présentation</a:t>
            </a:r>
          </a:p>
        </p:txBody>
      </p:sp>
      <p:sp>
        <p:nvSpPr>
          <p:cNvPr id="7" name="Espace réservé du texte 6"/>
          <p:cNvSpPr>
            <a:spLocks noGrp="1"/>
          </p:cNvSpPr>
          <p:nvPr>
            <p:ph type="body" sz="quarter" idx="10"/>
          </p:nvPr>
        </p:nvSpPr>
        <p:spPr>
          <a:xfrm>
            <a:off x="251520" y="1340768"/>
            <a:ext cx="8712967" cy="4823941"/>
          </a:xfrm>
        </p:spPr>
        <p:txBody>
          <a:bodyPr/>
          <a:lstStyle/>
          <a:p>
            <a:pPr marL="400050" indent="-400050">
              <a:lnSpc>
                <a:spcPct val="150000"/>
              </a:lnSpc>
              <a:buFont typeface="+mj-lt"/>
              <a:buAutoNum type="romanUcPeriod"/>
            </a:pPr>
            <a:r>
              <a:rPr lang="fr-FR" dirty="0"/>
              <a:t>Introduction</a:t>
            </a:r>
          </a:p>
          <a:p>
            <a:pPr marL="400050" indent="-400050">
              <a:lnSpc>
                <a:spcPct val="150000"/>
              </a:lnSpc>
              <a:buFont typeface="+mj-lt"/>
              <a:buAutoNum type="romanUcPeriod"/>
            </a:pPr>
            <a:r>
              <a:rPr lang="fr-FR" dirty="0"/>
              <a:t>Modification de la jurisprudence</a:t>
            </a:r>
          </a:p>
          <a:p>
            <a:pPr marL="400050" indent="-400050">
              <a:lnSpc>
                <a:spcPct val="150000"/>
              </a:lnSpc>
              <a:buFont typeface="+mj-lt"/>
              <a:buAutoNum type="romanUcPeriod"/>
            </a:pPr>
            <a:r>
              <a:rPr lang="fr-FR" dirty="0"/>
              <a:t>Coordination des procédures</a:t>
            </a:r>
          </a:p>
          <a:p>
            <a:pPr marL="400050" indent="-400050">
              <a:lnSpc>
                <a:spcPct val="150000"/>
              </a:lnSpc>
              <a:buFont typeface="+mj-lt"/>
              <a:buAutoNum type="romanUcPeriod"/>
            </a:pPr>
            <a:r>
              <a:rPr lang="fr-FR" dirty="0"/>
              <a:t>Elargissement du pouvoir de l’autorité de conciliation</a:t>
            </a:r>
          </a:p>
          <a:p>
            <a:pPr marL="400050" indent="-400050">
              <a:lnSpc>
                <a:spcPct val="150000"/>
              </a:lnSpc>
              <a:buFont typeface="+mj-lt"/>
              <a:buAutoNum type="romanUcPeriod"/>
            </a:pPr>
            <a:r>
              <a:rPr lang="fr-FR" dirty="0"/>
              <a:t>Frais</a:t>
            </a:r>
          </a:p>
          <a:p>
            <a:pPr marL="400050" indent="-400050">
              <a:lnSpc>
                <a:spcPct val="150000"/>
              </a:lnSpc>
              <a:buFont typeface="+mj-lt"/>
              <a:buAutoNum type="romanUcPeriod"/>
            </a:pPr>
            <a:r>
              <a:rPr lang="fr-FR" dirty="0"/>
              <a:t>Juristes d'entreprise</a:t>
            </a:r>
          </a:p>
          <a:p>
            <a:pPr marL="400050" indent="-400050">
              <a:lnSpc>
                <a:spcPct val="150000"/>
              </a:lnSpc>
              <a:buFont typeface="+mj-lt"/>
              <a:buAutoNum type="romanUcPeriod"/>
            </a:pPr>
            <a:r>
              <a:rPr lang="fr-FR" dirty="0"/>
              <a:t>Procédures de droit de la famille</a:t>
            </a:r>
          </a:p>
          <a:p>
            <a:pPr marL="400050" indent="-400050">
              <a:lnSpc>
                <a:spcPct val="150000"/>
              </a:lnSpc>
              <a:buFont typeface="+mj-lt"/>
              <a:buAutoNum type="romanUcPeriod"/>
            </a:pPr>
            <a:r>
              <a:rPr lang="fr-FR" dirty="0"/>
              <a:t>Motivation de la décision sur appel et sur recours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7FCE4-ECD1-4E25-A125-F58827C1D183}"/>
              </a:ext>
            </a:extLst>
          </p:cNvPr>
          <p:cNvSpPr>
            <a:spLocks noGrp="1"/>
          </p:cNvSpPr>
          <p:nvPr>
            <p:ph type="title"/>
          </p:nvPr>
        </p:nvSpPr>
        <p:spPr/>
        <p:txBody>
          <a:bodyPr/>
          <a:lstStyle/>
          <a:p>
            <a:r>
              <a:rPr lang="fr-CH" dirty="0"/>
              <a:t>VI. Juristes d’entreprise </a:t>
            </a:r>
          </a:p>
        </p:txBody>
      </p:sp>
      <p:sp>
        <p:nvSpPr>
          <p:cNvPr id="3" name="Espace réservé du texte 2">
            <a:extLst>
              <a:ext uri="{FF2B5EF4-FFF2-40B4-BE49-F238E27FC236}">
                <a16:creationId xmlns:a16="http://schemas.microsoft.com/office/drawing/2014/main" id="{45C1F02B-1A7A-46F5-9A0F-E81059A7E1F7}"/>
              </a:ext>
            </a:extLst>
          </p:cNvPr>
          <p:cNvSpPr>
            <a:spLocks noGrp="1"/>
          </p:cNvSpPr>
          <p:nvPr>
            <p:ph type="body" sz="quarter" idx="10"/>
          </p:nvPr>
        </p:nvSpPr>
        <p:spPr/>
        <p:txBody>
          <a:bodyPr/>
          <a:lstStyle/>
          <a:p>
            <a:pPr marL="0" indent="0">
              <a:buNone/>
            </a:pPr>
            <a:br>
              <a:rPr lang="fr-CH" dirty="0"/>
            </a:br>
            <a:r>
              <a:rPr lang="fr-CH" dirty="0"/>
              <a:t>Conseil des Etats </a:t>
            </a:r>
            <a:r>
              <a:rPr lang="fr-CH" dirty="0">
                <a:solidFill>
                  <a:srgbClr val="FF0000"/>
                </a:solidFill>
              </a:rPr>
              <a:t>– Conseil national</a:t>
            </a:r>
          </a:p>
          <a:p>
            <a:pPr marL="0" indent="0">
              <a:buNone/>
            </a:pPr>
            <a:r>
              <a:rPr lang="fr-CH" b="1" dirty="0"/>
              <a:t>Section 4 Droit de refus concernant l’activité du service juridique interne d’une entreprise </a:t>
            </a:r>
            <a:endParaRPr lang="fr-CH" dirty="0"/>
          </a:p>
          <a:p>
            <a:pPr marL="0" indent="0">
              <a:buNone/>
            </a:pPr>
            <a:r>
              <a:rPr lang="fr-CH" i="1" dirty="0"/>
              <a:t>Art. 167a </a:t>
            </a:r>
            <a:endParaRPr lang="fr-CH" dirty="0"/>
          </a:p>
          <a:p>
            <a:pPr marL="0" indent="0">
              <a:buNone/>
            </a:pPr>
            <a:br>
              <a:rPr lang="fr-CH" dirty="0"/>
            </a:br>
            <a:r>
              <a:rPr lang="fr-CH" dirty="0"/>
              <a:t>1 Une partie peut refuser de collaborer et de produire des documents liés à l’activité de son service juridique interne si les conditions suivantes sont réunies: </a:t>
            </a:r>
            <a:br>
              <a:rPr lang="fr-CH" dirty="0"/>
            </a:br>
            <a:endParaRPr lang="fr-CH" dirty="0"/>
          </a:p>
          <a:p>
            <a:pPr marL="0" indent="0">
              <a:buNone/>
            </a:pPr>
            <a:r>
              <a:rPr lang="fr-CH" dirty="0"/>
              <a:t>a. elle est inscrite comme </a:t>
            </a:r>
            <a:r>
              <a:rPr lang="fr-CH" b="1" dirty="0"/>
              <a:t>entité juridique au registre du commerce </a:t>
            </a:r>
            <a:r>
              <a:rPr lang="fr-CH" dirty="0"/>
              <a:t>suisse ou dans un registre étranger équivalent; </a:t>
            </a:r>
            <a:br>
              <a:rPr lang="fr-CH" dirty="0"/>
            </a:br>
            <a:endParaRPr lang="fr-CH" dirty="0"/>
          </a:p>
          <a:p>
            <a:pPr marL="0" indent="0">
              <a:buNone/>
            </a:pPr>
            <a:r>
              <a:rPr lang="fr-CH" dirty="0"/>
              <a:t>b. elle dispose d’un </a:t>
            </a:r>
            <a:r>
              <a:rPr lang="fr-CH" b="1" dirty="0"/>
              <a:t>service juridique dirigé par une personne qui est titulaire d’un brevet cantonal d’avocat</a:t>
            </a:r>
            <a:r>
              <a:rPr lang="fr-CH" dirty="0"/>
              <a:t> ou qui remplit dans son État d’origine les conditions professionnelles requises pour exercer en tant qu’avocat; </a:t>
            </a:r>
          </a:p>
          <a:p>
            <a:pPr marL="0" indent="0">
              <a:buNone/>
            </a:pPr>
            <a:r>
              <a:rPr lang="fr-CH" dirty="0">
                <a:solidFill>
                  <a:srgbClr val="FF0000"/>
                </a:solidFill>
              </a:rPr>
              <a:t>b. la personne qui dirige le service juridique est titulaire d’un brevet cantonal d’avocat ... </a:t>
            </a:r>
          </a:p>
          <a:p>
            <a:pPr marL="0" indent="0">
              <a:buNone/>
            </a:pPr>
            <a:endParaRPr lang="fr-CH" dirty="0"/>
          </a:p>
          <a:p>
            <a:pPr marL="0" indent="0">
              <a:buNone/>
            </a:pPr>
            <a:r>
              <a:rPr lang="fr-CH" dirty="0"/>
              <a:t>c. l’activité en cause serait considérée comme </a:t>
            </a:r>
            <a:r>
              <a:rPr lang="fr-CH" b="1" dirty="0"/>
              <a:t>spécifique à l’exercice de sa profession</a:t>
            </a:r>
            <a:r>
              <a:rPr lang="fr-CH" dirty="0"/>
              <a:t> si elle était exécutée par un </a:t>
            </a:r>
            <a:r>
              <a:rPr lang="fr-CH" b="1" dirty="0"/>
              <a:t>avoca</a:t>
            </a:r>
            <a:r>
              <a:rPr lang="fr-CH" dirty="0"/>
              <a:t>t; </a:t>
            </a:r>
          </a:p>
          <a:p>
            <a:pPr marL="0" indent="0">
              <a:buNone/>
            </a:pPr>
            <a:endParaRPr lang="fr-CH" dirty="0"/>
          </a:p>
        </p:txBody>
      </p:sp>
    </p:spTree>
    <p:extLst>
      <p:ext uri="{BB962C8B-B14F-4D97-AF65-F5344CB8AC3E}">
        <p14:creationId xmlns:p14="http://schemas.microsoft.com/office/powerpoint/2010/main" val="250434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E37FCE4-ECD1-4E25-A125-F58827C1D183}"/>
              </a:ext>
            </a:extLst>
          </p:cNvPr>
          <p:cNvSpPr>
            <a:spLocks noGrp="1"/>
          </p:cNvSpPr>
          <p:nvPr>
            <p:ph type="title"/>
          </p:nvPr>
        </p:nvSpPr>
        <p:spPr/>
        <p:txBody>
          <a:bodyPr/>
          <a:lstStyle/>
          <a:p>
            <a:r>
              <a:rPr lang="fr-CH" dirty="0"/>
              <a:t>VI. Juristes d’entreprise </a:t>
            </a:r>
          </a:p>
        </p:txBody>
      </p:sp>
      <p:sp>
        <p:nvSpPr>
          <p:cNvPr id="3" name="Espace réservé du texte 2">
            <a:extLst>
              <a:ext uri="{FF2B5EF4-FFF2-40B4-BE49-F238E27FC236}">
                <a16:creationId xmlns:a16="http://schemas.microsoft.com/office/drawing/2014/main" id="{45C1F02B-1A7A-46F5-9A0F-E81059A7E1F7}"/>
              </a:ext>
            </a:extLst>
          </p:cNvPr>
          <p:cNvSpPr>
            <a:spLocks noGrp="1"/>
          </p:cNvSpPr>
          <p:nvPr>
            <p:ph type="body" sz="quarter" idx="10"/>
          </p:nvPr>
        </p:nvSpPr>
        <p:spPr/>
        <p:txBody>
          <a:bodyPr/>
          <a:lstStyle/>
          <a:p>
            <a:pPr marL="0" indent="0">
              <a:buNone/>
            </a:pPr>
            <a:br>
              <a:rPr lang="fr-CH" dirty="0"/>
            </a:br>
            <a:br>
              <a:rPr lang="fr-CH" dirty="0"/>
            </a:br>
            <a:r>
              <a:rPr lang="fr-CH" dirty="0"/>
              <a:t>d. la partie adverse a également le droit de refuser de collaborer en vertu de la présente disposition ou, si elle a son domicile ou son siège à l’étranger, dispose d’un droit de refus analogue en vertu du droit étranger; </a:t>
            </a:r>
          </a:p>
          <a:p>
            <a:pPr marL="0" indent="0">
              <a:buNone/>
            </a:pPr>
            <a:r>
              <a:rPr lang="fr-CH" dirty="0">
                <a:solidFill>
                  <a:srgbClr val="FF0000"/>
                </a:solidFill>
              </a:rPr>
              <a:t>d. </a:t>
            </a:r>
            <a:r>
              <a:rPr lang="fr-CH" i="1" dirty="0">
                <a:solidFill>
                  <a:srgbClr val="FF0000"/>
                </a:solidFill>
              </a:rPr>
              <a:t>Biffer </a:t>
            </a:r>
            <a:endParaRPr lang="fr-CH" dirty="0">
              <a:solidFill>
                <a:srgbClr val="FF0000"/>
              </a:solidFill>
            </a:endParaRPr>
          </a:p>
          <a:p>
            <a:pPr marL="0" indent="0">
              <a:buNone/>
            </a:pPr>
            <a:br>
              <a:rPr lang="fr-CH" dirty="0"/>
            </a:br>
            <a:r>
              <a:rPr lang="fr-CH" dirty="0"/>
              <a:t>e. le refus ne constitue pas un abus de droit. </a:t>
            </a:r>
          </a:p>
          <a:p>
            <a:pPr marL="0" indent="0">
              <a:buNone/>
            </a:pPr>
            <a:r>
              <a:rPr lang="fr-CH" dirty="0">
                <a:solidFill>
                  <a:srgbClr val="FF0000"/>
                </a:solidFill>
              </a:rPr>
              <a:t>e. </a:t>
            </a:r>
            <a:r>
              <a:rPr lang="fr-CH" i="1" dirty="0">
                <a:solidFill>
                  <a:srgbClr val="FF0000"/>
                </a:solidFill>
              </a:rPr>
              <a:t>Biffer </a:t>
            </a:r>
            <a:endParaRPr lang="fr-CH" dirty="0">
              <a:solidFill>
                <a:srgbClr val="FF0000"/>
              </a:solidFill>
            </a:endParaRPr>
          </a:p>
          <a:p>
            <a:pPr marL="0" indent="0">
              <a:buNone/>
            </a:pPr>
            <a:br>
              <a:rPr lang="fr-CH" dirty="0"/>
            </a:br>
            <a:r>
              <a:rPr lang="fr-CH" dirty="0"/>
              <a:t>2 Un tiers peut refuser de collaborer en ce qui concerne son activité au sein du service juridique interne d’une entreprise lorsque son employeur a le droit de refuser de collaborer conformément à l’al. 1 du fait qu’il dispose du service juridique. </a:t>
            </a:r>
          </a:p>
          <a:p>
            <a:pPr marL="0" indent="0">
              <a:buNone/>
            </a:pPr>
            <a:r>
              <a:rPr lang="fr-CH" dirty="0">
                <a:solidFill>
                  <a:srgbClr val="FF0000"/>
                </a:solidFill>
              </a:rPr>
              <a:t>2 Un tiers peut refuser de collaborer et de produire des documents liés à son activité au sein du service juridique interne d’une entreprise conformément à l’al. 1. </a:t>
            </a:r>
          </a:p>
          <a:p>
            <a:pPr marL="0" indent="0">
              <a:buNone/>
            </a:pPr>
            <a:br>
              <a:rPr lang="fr-CH" dirty="0"/>
            </a:br>
            <a:r>
              <a:rPr lang="fr-CH" dirty="0"/>
              <a:t>3 Les parties et les tiers peuvent former un recours contre les décisions concernant le refus de collaborer visé aux al. 1 et 2. </a:t>
            </a:r>
          </a:p>
          <a:p>
            <a:pPr marL="0" indent="0">
              <a:buNone/>
            </a:pPr>
            <a:r>
              <a:rPr lang="fr-CH" dirty="0">
                <a:solidFill>
                  <a:srgbClr val="FF0000"/>
                </a:solidFill>
              </a:rPr>
              <a:t>3 </a:t>
            </a:r>
            <a:r>
              <a:rPr lang="fr-CH" i="1" dirty="0">
                <a:solidFill>
                  <a:srgbClr val="FF0000"/>
                </a:solidFill>
              </a:rPr>
              <a:t>Biffer </a:t>
            </a:r>
            <a:endParaRPr lang="fr-CH" dirty="0">
              <a:solidFill>
                <a:srgbClr val="FF0000"/>
              </a:solidFill>
            </a:endParaRPr>
          </a:p>
          <a:p>
            <a:pPr marL="0" indent="0">
              <a:buNone/>
            </a:pPr>
            <a:endParaRPr lang="fr-CH" dirty="0"/>
          </a:p>
        </p:txBody>
      </p:sp>
    </p:spTree>
    <p:extLst>
      <p:ext uri="{BB962C8B-B14F-4D97-AF65-F5344CB8AC3E}">
        <p14:creationId xmlns:p14="http://schemas.microsoft.com/office/powerpoint/2010/main" val="5769786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8C07B79-8502-4CCE-934F-9E2272E73192}"/>
              </a:ext>
            </a:extLst>
          </p:cNvPr>
          <p:cNvSpPr>
            <a:spLocks noGrp="1"/>
          </p:cNvSpPr>
          <p:nvPr>
            <p:ph type="title"/>
          </p:nvPr>
        </p:nvSpPr>
        <p:spPr/>
        <p:txBody>
          <a:bodyPr/>
          <a:lstStyle/>
          <a:p>
            <a:r>
              <a:rPr lang="fr-CH" dirty="0"/>
              <a:t>VII. Procédures de droit de la famille (1)</a:t>
            </a:r>
            <a:br>
              <a:rPr lang="fr-CH" dirty="0"/>
            </a:br>
            <a:endParaRPr lang="fr-CH" dirty="0"/>
          </a:p>
        </p:txBody>
      </p:sp>
      <p:sp>
        <p:nvSpPr>
          <p:cNvPr id="3" name="Espace réservé du texte 2">
            <a:extLst>
              <a:ext uri="{FF2B5EF4-FFF2-40B4-BE49-F238E27FC236}">
                <a16:creationId xmlns:a16="http://schemas.microsoft.com/office/drawing/2014/main" id="{4D1E209F-D321-4F5D-AD65-6EFA11704642}"/>
              </a:ext>
            </a:extLst>
          </p:cNvPr>
          <p:cNvSpPr>
            <a:spLocks noGrp="1"/>
          </p:cNvSpPr>
          <p:nvPr>
            <p:ph type="body" sz="quarter" idx="10"/>
          </p:nvPr>
        </p:nvSpPr>
        <p:spPr>
          <a:xfrm>
            <a:off x="251520" y="1125538"/>
            <a:ext cx="8568952" cy="5183187"/>
          </a:xfrm>
        </p:spPr>
        <p:txBody>
          <a:bodyPr/>
          <a:lstStyle/>
          <a:p>
            <a:pPr marL="457200" lvl="1" indent="0">
              <a:buNone/>
            </a:pPr>
            <a:endParaRPr lang="fr-CH" i="1" dirty="0"/>
          </a:p>
          <a:p>
            <a:pPr lvl="1">
              <a:buFont typeface="Arial" panose="020B0604020202020204" pitchFamily="34" charset="0"/>
              <a:buChar char="•"/>
            </a:pPr>
            <a:r>
              <a:rPr lang="fr-CH" i="1" dirty="0"/>
              <a:t>Art. 288 et 291 P-CPC (divorce) :</a:t>
            </a:r>
          </a:p>
          <a:p>
            <a:pPr lvl="1">
              <a:buFont typeface="Arial" panose="020B0604020202020204" pitchFamily="34" charset="0"/>
              <a:buChar char="•"/>
            </a:pPr>
            <a:endParaRPr lang="fr-CH" dirty="0"/>
          </a:p>
          <a:p>
            <a:pPr marL="0" indent="0">
              <a:buNone/>
            </a:pPr>
            <a:r>
              <a:rPr lang="fr-CH" dirty="0"/>
              <a:t>	La procédure simplifiée s’applique. CN: </a:t>
            </a:r>
            <a:r>
              <a:rPr lang="fr-CH" dirty="0">
                <a:solidFill>
                  <a:srgbClr val="C00000"/>
                </a:solidFill>
              </a:rPr>
              <a:t>« Le tribunal poursuit la procédure dans 	une composition différente de celle qui a tenu l’audience de conciliation»</a:t>
            </a:r>
            <a:r>
              <a:rPr lang="fr-CH" dirty="0"/>
              <a:t>. </a:t>
            </a:r>
          </a:p>
          <a:p>
            <a:pPr marL="0" indent="0">
              <a:buNone/>
            </a:pPr>
            <a:endParaRPr lang="fr-CH" dirty="0"/>
          </a:p>
          <a:p>
            <a:pPr lvl="1">
              <a:buFont typeface="Wingdings" pitchFamily="2" charset="2"/>
              <a:buChar char="Ø"/>
            </a:pPr>
            <a:r>
              <a:rPr lang="fr-CH" b="1" dirty="0"/>
              <a:t>Problème</a:t>
            </a:r>
            <a:r>
              <a:rPr lang="fr-CH" dirty="0"/>
              <a:t>: on ne peut plus faire les mesures provisionnelles en même temps que la conciliation de divorce.</a:t>
            </a:r>
          </a:p>
          <a:p>
            <a:pPr marL="0" indent="0">
              <a:buNone/>
            </a:pPr>
            <a:endParaRPr lang="fr-CH" dirty="0"/>
          </a:p>
          <a:p>
            <a:pPr lvl="1" algn="just">
              <a:buFont typeface="Arial" panose="020B0604020202020204" pitchFamily="34" charset="0"/>
              <a:buChar char="•"/>
            </a:pPr>
            <a:r>
              <a:rPr lang="fr-CH" i="1" dirty="0"/>
              <a:t>Art. 314 al. 2 P-CPC</a:t>
            </a:r>
            <a:r>
              <a:rPr lang="fr-CH" dirty="0"/>
              <a:t> : «L’appel joint est irrecevable, à l’exception des litiges relevant du droit de la famille visés aux art. 271, 276, 302 et 305». Version du CN: </a:t>
            </a:r>
            <a:r>
              <a:rPr lang="fr-CH" dirty="0">
                <a:solidFill>
                  <a:srgbClr val="C00000"/>
                </a:solidFill>
              </a:rPr>
              <a:t>«le délai pour l’introduction de l’appel et le dépôt de la réponse est de 30 jours dans un cas comme dans l’autre. L’appel joint est irrecevable». </a:t>
            </a:r>
            <a:endParaRPr lang="fr-CH" dirty="0"/>
          </a:p>
          <a:p>
            <a:endParaRPr lang="fr-CH" dirty="0"/>
          </a:p>
          <a:p>
            <a:pPr lvl="1">
              <a:buFont typeface="Arial" panose="020B0604020202020204" pitchFamily="34" charset="0"/>
              <a:buChar char="•"/>
            </a:pPr>
            <a:r>
              <a:rPr lang="fr-CH" i="1" dirty="0"/>
              <a:t>Art. 295 P-CPC </a:t>
            </a:r>
            <a:r>
              <a:rPr lang="fr-CH" dirty="0"/>
              <a:t>Principe </a:t>
            </a:r>
          </a:p>
          <a:p>
            <a:pPr marL="457200" lvl="1" indent="0" algn="just">
              <a:buNone/>
            </a:pPr>
            <a:r>
              <a:rPr lang="fr-CH" dirty="0"/>
              <a:t>	La procédure simplifiée s’applique aux procédures indépendantes concernant les 	enfants ainsi qu’à leurs demandes d’aliments. La version du  CN précise: </a:t>
            </a:r>
            <a:r>
              <a:rPr lang="fr-CH" dirty="0">
                <a:solidFill>
                  <a:srgbClr val="C00000"/>
                </a:solidFill>
              </a:rPr>
              <a:t>« ainsi 	qu’aux demandes de contributions d’entretien pour enfants mineurs et majeurs». </a:t>
            </a:r>
          </a:p>
          <a:p>
            <a:pPr lvl="1" algn="just">
              <a:buFont typeface="Wingdings" pitchFamily="2" charset="2"/>
              <a:buChar char="Ø"/>
            </a:pPr>
            <a:endParaRPr lang="fr-CH" dirty="0">
              <a:solidFill>
                <a:srgbClr val="FF0000"/>
              </a:solidFill>
            </a:endParaRPr>
          </a:p>
          <a:p>
            <a:pPr marL="457200" lvl="1" indent="0">
              <a:buNone/>
            </a:pPr>
            <a:endParaRPr lang="fr-CH" dirty="0"/>
          </a:p>
          <a:p>
            <a:pPr marL="457200" lvl="1" indent="0">
              <a:buNone/>
            </a:pPr>
            <a:endParaRPr lang="fr-CH" dirty="0"/>
          </a:p>
          <a:p>
            <a:pPr lvl="1">
              <a:buFont typeface="Arial" panose="020B0604020202020204" pitchFamily="34" charset="0"/>
              <a:buChar char="•"/>
            </a:pPr>
            <a:endParaRPr lang="fr-CH" dirty="0"/>
          </a:p>
          <a:p>
            <a:pPr marL="457200" lvl="1" indent="0">
              <a:buNone/>
            </a:pPr>
            <a:endParaRPr lang="fr-CH" dirty="0"/>
          </a:p>
        </p:txBody>
      </p:sp>
    </p:spTree>
    <p:extLst>
      <p:ext uri="{BB962C8B-B14F-4D97-AF65-F5344CB8AC3E}">
        <p14:creationId xmlns:p14="http://schemas.microsoft.com/office/powerpoint/2010/main" val="14428503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VII. Procédures de droit de la famille (2)</a:t>
            </a:r>
          </a:p>
        </p:txBody>
      </p:sp>
      <p:sp>
        <p:nvSpPr>
          <p:cNvPr id="3" name="Espace réservé du texte 2"/>
          <p:cNvSpPr>
            <a:spLocks noGrp="1"/>
          </p:cNvSpPr>
          <p:nvPr>
            <p:ph type="body" sz="quarter" idx="10"/>
          </p:nvPr>
        </p:nvSpPr>
        <p:spPr/>
        <p:txBody>
          <a:bodyPr/>
          <a:lstStyle/>
          <a:p>
            <a:pPr lvl="1">
              <a:buFont typeface="Arial" panose="020B0604020202020204" pitchFamily="34" charset="0"/>
              <a:buChar char="•"/>
            </a:pPr>
            <a:endParaRPr lang="fr-CH" dirty="0"/>
          </a:p>
          <a:p>
            <a:pPr lvl="1">
              <a:buFont typeface="Arial" panose="020B0604020202020204" pitchFamily="34" charset="0"/>
              <a:buChar char="•"/>
            </a:pPr>
            <a:endParaRPr lang="fr-CH" dirty="0"/>
          </a:p>
          <a:p>
            <a:pPr lvl="1">
              <a:buFont typeface="Arial" panose="020B0604020202020204" pitchFamily="34" charset="0"/>
              <a:buChar char="•"/>
            </a:pPr>
            <a:endParaRPr lang="fr-CH" dirty="0"/>
          </a:p>
          <a:p>
            <a:pPr lvl="1">
              <a:buFont typeface="Arial" panose="020B0604020202020204" pitchFamily="34" charset="0"/>
              <a:buChar char="•"/>
            </a:pPr>
            <a:r>
              <a:rPr lang="fr-CH" dirty="0"/>
              <a:t>Les art. 296 al. 1 CPC et</a:t>
            </a:r>
            <a:r>
              <a:rPr lang="fr-CH" dirty="0">
                <a:solidFill>
                  <a:srgbClr val="FF0000"/>
                </a:solidFill>
              </a:rPr>
              <a:t> 296 al. 1 P-CPC </a:t>
            </a:r>
            <a:r>
              <a:rPr lang="fr-CH" dirty="0"/>
              <a:t>: « </a:t>
            </a:r>
            <a:r>
              <a:rPr lang="fr-CH" i="1" dirty="0"/>
              <a:t>Le tribunal établit </a:t>
            </a:r>
            <a:r>
              <a:rPr lang="fr-CH" i="1" dirty="0">
                <a:solidFill>
                  <a:srgbClr val="FF0000"/>
                </a:solidFill>
              </a:rPr>
              <a:t>[examine] </a:t>
            </a:r>
            <a:r>
              <a:rPr lang="fr-CH" i="1" dirty="0"/>
              <a:t>les faits d’office</a:t>
            </a:r>
            <a:r>
              <a:rPr lang="fr-CH" dirty="0"/>
              <a:t> ». </a:t>
            </a:r>
          </a:p>
          <a:p>
            <a:pPr marL="457200" lvl="1" indent="0">
              <a:buNone/>
            </a:pPr>
            <a:r>
              <a:rPr lang="fr-CH" dirty="0"/>
              <a:t>	=&gt; Le verbe « </a:t>
            </a:r>
            <a:r>
              <a:rPr lang="fr-CH" i="1" dirty="0"/>
              <a:t>rechercher</a:t>
            </a:r>
            <a:r>
              <a:rPr lang="fr-CH" dirty="0"/>
              <a:t> » serait préférable, afin de montrer la différence entre maxime inquisitoire et maxime inquisitoire sociale. Le CN renonce à cette modification.</a:t>
            </a:r>
          </a:p>
          <a:p>
            <a:pPr marL="457200" lvl="1" indent="0">
              <a:buNone/>
            </a:pPr>
            <a:endParaRPr lang="fr-CH" dirty="0"/>
          </a:p>
          <a:p>
            <a:pPr lvl="1">
              <a:buFont typeface="Arial" panose="020B0604020202020204" pitchFamily="34" charset="0"/>
              <a:buChar char="•"/>
            </a:pPr>
            <a:r>
              <a:rPr lang="fr-CH" dirty="0"/>
              <a:t>L’art. 317 al. 1 bis P-CPC prévoit expressément que « </a:t>
            </a:r>
            <a:r>
              <a:rPr lang="fr-CH" i="1" dirty="0"/>
              <a:t>lorsqu’elle doit </a:t>
            </a:r>
            <a:r>
              <a:rPr lang="fr-CH" i="1" dirty="0">
                <a:solidFill>
                  <a:srgbClr val="FF0000"/>
                </a:solidFill>
              </a:rPr>
              <a:t>examiner </a:t>
            </a:r>
            <a:r>
              <a:rPr lang="fr-CH" i="1" dirty="0"/>
              <a:t>les faits d’office, l’instance d’appel admet des </a:t>
            </a:r>
            <a:r>
              <a:rPr lang="fr-CH" i="1" dirty="0">
                <a:solidFill>
                  <a:srgbClr val="FF0000"/>
                </a:solidFill>
              </a:rPr>
              <a:t>faits et moyens de preuve nouveaux jusqu’aux délibérations</a:t>
            </a:r>
            <a:r>
              <a:rPr lang="fr-CH" dirty="0">
                <a:solidFill>
                  <a:srgbClr val="FF0000"/>
                </a:solidFill>
              </a:rPr>
              <a:t> </a:t>
            </a:r>
            <a:r>
              <a:rPr lang="fr-CH" dirty="0"/>
              <a:t>».</a:t>
            </a:r>
          </a:p>
          <a:p>
            <a:pPr marL="457200" lvl="1" indent="0">
              <a:buNone/>
            </a:pPr>
            <a:r>
              <a:rPr lang="fr-CH" dirty="0"/>
              <a:t>	=&gt; La jurisprudence n’était pas arrêtée sur ce point (ATF 138 III 625 c. 2.1, qui 	exclut d’appliquer par analogie l’art. 229 al. 3 CPC en cas de maxime inquisitoire 	sociale).</a:t>
            </a:r>
          </a:p>
        </p:txBody>
      </p:sp>
    </p:spTree>
    <p:extLst>
      <p:ext uri="{BB962C8B-B14F-4D97-AF65-F5344CB8AC3E}">
        <p14:creationId xmlns:p14="http://schemas.microsoft.com/office/powerpoint/2010/main" val="2714830081"/>
      </p:ext>
    </p:extLst>
  </p:cSld>
  <p:clrMapOvr>
    <a:overrideClrMapping bg1="lt1" tx1="dk1" bg2="lt2" tx2="dk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 VIII. Motivation des décisions sur appel et recours</a:t>
            </a:r>
          </a:p>
        </p:txBody>
      </p:sp>
      <p:sp>
        <p:nvSpPr>
          <p:cNvPr id="3" name="Espace réservé du texte 2"/>
          <p:cNvSpPr>
            <a:spLocks noGrp="1"/>
          </p:cNvSpPr>
          <p:nvPr>
            <p:ph type="body" sz="quarter" idx="10"/>
          </p:nvPr>
        </p:nvSpPr>
        <p:spPr/>
        <p:txBody>
          <a:bodyPr/>
          <a:lstStyle/>
          <a:p>
            <a:pPr marL="0" indent="0">
              <a:buNone/>
            </a:pPr>
            <a:endParaRPr lang="fr-CH" dirty="0"/>
          </a:p>
          <a:p>
            <a:pPr marL="0" indent="0">
              <a:buNone/>
            </a:pPr>
            <a:endParaRPr lang="fr-CH" dirty="0"/>
          </a:p>
          <a:p>
            <a:pPr marL="0" indent="0">
              <a:buNone/>
            </a:pPr>
            <a:endParaRPr lang="fr-CH" dirty="0"/>
          </a:p>
          <a:p>
            <a:r>
              <a:rPr lang="fr-CH" dirty="0"/>
              <a:t>Les art. 318 al. 2 et 327 al. 5 CPC imposent que les décisions sur appel ou recours soient motivées. </a:t>
            </a:r>
          </a:p>
          <a:p>
            <a:endParaRPr lang="fr-CH" dirty="0"/>
          </a:p>
          <a:p>
            <a:pPr>
              <a:buFont typeface="Wingdings" pitchFamily="2" charset="2"/>
              <a:buChar char="Ø"/>
            </a:pPr>
            <a:r>
              <a:rPr lang="fr-CH" dirty="0"/>
              <a:t>Le projet propose d’abroger ces deux alinéas, pour décharger les instances de recours</a:t>
            </a:r>
          </a:p>
          <a:p>
            <a:pPr>
              <a:buFont typeface="Wingdings" pitchFamily="2" charset="2"/>
              <a:buChar char="Ø"/>
            </a:pPr>
            <a:endParaRPr lang="fr-CH" dirty="0"/>
          </a:p>
          <a:p>
            <a:pPr>
              <a:buFont typeface="Wingdings" pitchFamily="2" charset="2"/>
              <a:buChar char="Ø"/>
            </a:pPr>
            <a:r>
              <a:rPr lang="fr-CH" dirty="0"/>
              <a:t>Le CE et le CN reviennent à raison au texte actuel.</a:t>
            </a:r>
          </a:p>
        </p:txBody>
      </p:sp>
    </p:spTree>
    <p:extLst>
      <p:ext uri="{BB962C8B-B14F-4D97-AF65-F5344CB8AC3E}">
        <p14:creationId xmlns:p14="http://schemas.microsoft.com/office/powerpoint/2010/main" val="215685030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4F7A16-F31A-4D41-AD21-9E58375D8471}"/>
              </a:ext>
            </a:extLst>
          </p:cNvPr>
          <p:cNvSpPr>
            <a:spLocks noGrp="1"/>
          </p:cNvSpPr>
          <p:nvPr>
            <p:ph type="title"/>
          </p:nvPr>
        </p:nvSpPr>
        <p:spPr/>
        <p:txBody>
          <a:bodyPr/>
          <a:lstStyle/>
          <a:p>
            <a:r>
              <a:rPr lang="fr-CH" dirty="0"/>
              <a:t>I. Introduction</a:t>
            </a:r>
          </a:p>
        </p:txBody>
      </p:sp>
      <p:sp>
        <p:nvSpPr>
          <p:cNvPr id="3" name="Espace réservé du texte 2">
            <a:extLst>
              <a:ext uri="{FF2B5EF4-FFF2-40B4-BE49-F238E27FC236}">
                <a16:creationId xmlns:a16="http://schemas.microsoft.com/office/drawing/2014/main" id="{5824D377-58A9-49A6-B7C0-123F38546A8A}"/>
              </a:ext>
            </a:extLst>
          </p:cNvPr>
          <p:cNvSpPr>
            <a:spLocks noGrp="1"/>
          </p:cNvSpPr>
          <p:nvPr>
            <p:ph type="body" sz="quarter" idx="10"/>
          </p:nvPr>
        </p:nvSpPr>
        <p:spPr/>
        <p:txBody>
          <a:bodyPr/>
          <a:lstStyle/>
          <a:p>
            <a:endParaRPr lang="fr-CH" dirty="0"/>
          </a:p>
          <a:p>
            <a:endParaRPr lang="fr-CH" dirty="0"/>
          </a:p>
          <a:p>
            <a:r>
              <a:rPr lang="fr-CH" b="1" dirty="0"/>
              <a:t>1</a:t>
            </a:r>
            <a:r>
              <a:rPr lang="fr-CH" b="1" baseline="30000" dirty="0"/>
              <a:t>er</a:t>
            </a:r>
            <a:r>
              <a:rPr lang="fr-CH" b="1" dirty="0"/>
              <a:t> janvier 2011</a:t>
            </a:r>
            <a:r>
              <a:rPr lang="fr-CH" dirty="0"/>
              <a:t> : Entrée en vigueur du Code de procédure civile</a:t>
            </a:r>
          </a:p>
          <a:p>
            <a:pPr marL="0" indent="0">
              <a:buNone/>
            </a:pPr>
            <a:endParaRPr lang="fr-CH" dirty="0"/>
          </a:p>
          <a:p>
            <a:r>
              <a:rPr lang="fr-CH" b="1" dirty="0"/>
              <a:t>2 mars 2018 </a:t>
            </a:r>
            <a:r>
              <a:rPr lang="fr-CH" dirty="0"/>
              <a:t>: mise en consultation de l’avant-projet du CPC, qui visai à</a:t>
            </a:r>
          </a:p>
          <a:p>
            <a:pPr lvl="1">
              <a:buFont typeface="Arial" panose="020B0604020202020204" pitchFamily="34" charset="0"/>
              <a:buChar char="•"/>
            </a:pPr>
            <a:r>
              <a:rPr lang="fr-CH" dirty="0"/>
              <a:t>Améliorer la « praticabilité » du CPC</a:t>
            </a:r>
          </a:p>
          <a:p>
            <a:pPr lvl="1">
              <a:buFont typeface="Arial" panose="020B0604020202020204" pitchFamily="34" charset="0"/>
              <a:buChar char="•"/>
            </a:pPr>
            <a:r>
              <a:rPr lang="fr-CH" dirty="0"/>
              <a:t>Améliorer l’« applicabilité » du CPC</a:t>
            </a:r>
          </a:p>
          <a:p>
            <a:pPr lvl="1">
              <a:buFont typeface="Arial" panose="020B0604020202020204" pitchFamily="34" charset="0"/>
              <a:buChar char="•"/>
            </a:pPr>
            <a:r>
              <a:rPr lang="fr-CH" dirty="0"/>
              <a:t>Réunir en une seule révision diverses modifications du CPC :</a:t>
            </a:r>
          </a:p>
          <a:p>
            <a:pPr lvl="2">
              <a:buFont typeface="Courier New" panose="02070309020205020404" pitchFamily="49" charset="0"/>
              <a:buChar char="o"/>
            </a:pPr>
            <a:r>
              <a:rPr lang="fr-CH" dirty="0"/>
              <a:t>Toilettage</a:t>
            </a:r>
          </a:p>
          <a:p>
            <a:pPr lvl="2">
              <a:buFont typeface="Courier New" panose="02070309020205020404" pitchFamily="49" charset="0"/>
              <a:buChar char="o"/>
            </a:pPr>
            <a:r>
              <a:rPr lang="fr-CH" dirty="0"/>
              <a:t>Codifier la jurisprudence ou s’en distancer</a:t>
            </a:r>
          </a:p>
          <a:p>
            <a:pPr lvl="2">
              <a:buFont typeface="Courier New" panose="02070309020205020404" pitchFamily="49" charset="0"/>
              <a:buChar char="o"/>
            </a:pPr>
            <a:r>
              <a:rPr lang="fr-CH" dirty="0"/>
              <a:t>Résolution de difficultés pratiques</a:t>
            </a:r>
          </a:p>
          <a:p>
            <a:pPr lvl="1">
              <a:buFont typeface="Arial" panose="020B0604020202020204" pitchFamily="34" charset="0"/>
              <a:buChar char="•"/>
            </a:pPr>
            <a:r>
              <a:rPr lang="fr-CH" dirty="0"/>
              <a:t>Intégrer dans le CPC des outils de protection collective des droits</a:t>
            </a:r>
          </a:p>
          <a:p>
            <a:pPr marL="457200" lvl="1" indent="0">
              <a:buNone/>
            </a:pPr>
            <a:endParaRPr lang="fr-CH" dirty="0"/>
          </a:p>
          <a:p>
            <a:r>
              <a:rPr lang="fr-CH" b="1" dirty="0"/>
              <a:t>26 février 2020</a:t>
            </a:r>
            <a:r>
              <a:rPr lang="fr-CH" dirty="0"/>
              <a:t>: projet de révision, qui renonce à certaines propositions et renvoie les outils de protection collective des droits à une révision ultérieure</a:t>
            </a:r>
          </a:p>
          <a:p>
            <a:endParaRPr lang="fr-CH" dirty="0"/>
          </a:p>
          <a:p>
            <a:pPr marL="0" indent="0">
              <a:buNone/>
            </a:pPr>
            <a:endParaRPr lang="fr-CH" dirty="0"/>
          </a:p>
          <a:p>
            <a:pPr marL="457200" lvl="1" indent="0">
              <a:buNone/>
            </a:pPr>
            <a:endParaRPr lang="fr-CH" dirty="0"/>
          </a:p>
          <a:p>
            <a:pPr marL="457200" lvl="1" indent="0">
              <a:buNone/>
            </a:pPr>
            <a:endParaRPr lang="fr-CH" dirty="0"/>
          </a:p>
          <a:p>
            <a:endParaRPr lang="fr-CH" dirty="0"/>
          </a:p>
        </p:txBody>
      </p:sp>
    </p:spTree>
    <p:extLst>
      <p:ext uri="{BB962C8B-B14F-4D97-AF65-F5344CB8AC3E}">
        <p14:creationId xmlns:p14="http://schemas.microsoft.com/office/powerpoint/2010/main" val="1070621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4F7A16-F31A-4D41-AD21-9E58375D8471}"/>
              </a:ext>
            </a:extLst>
          </p:cNvPr>
          <p:cNvSpPr>
            <a:spLocks noGrp="1"/>
          </p:cNvSpPr>
          <p:nvPr>
            <p:ph type="title"/>
          </p:nvPr>
        </p:nvSpPr>
        <p:spPr/>
        <p:txBody>
          <a:bodyPr/>
          <a:lstStyle/>
          <a:p>
            <a:r>
              <a:rPr lang="fr-CH" dirty="0"/>
              <a:t>I. Introduction</a:t>
            </a:r>
          </a:p>
        </p:txBody>
      </p:sp>
      <p:sp>
        <p:nvSpPr>
          <p:cNvPr id="3" name="Espace réservé du texte 2">
            <a:extLst>
              <a:ext uri="{FF2B5EF4-FFF2-40B4-BE49-F238E27FC236}">
                <a16:creationId xmlns:a16="http://schemas.microsoft.com/office/drawing/2014/main" id="{5824D377-58A9-49A6-B7C0-123F38546A8A}"/>
              </a:ext>
            </a:extLst>
          </p:cNvPr>
          <p:cNvSpPr>
            <a:spLocks noGrp="1"/>
          </p:cNvSpPr>
          <p:nvPr>
            <p:ph type="body" sz="quarter" idx="10"/>
          </p:nvPr>
        </p:nvSpPr>
        <p:spPr/>
        <p:txBody>
          <a:bodyPr/>
          <a:lstStyle/>
          <a:p>
            <a:endParaRPr lang="fr-CH" dirty="0"/>
          </a:p>
          <a:p>
            <a:pPr marL="0" indent="0">
              <a:buNone/>
            </a:pPr>
            <a:endParaRPr lang="fr-CH" dirty="0"/>
          </a:p>
          <a:p>
            <a:pPr marL="0" indent="0">
              <a:buNone/>
            </a:pPr>
            <a:endParaRPr lang="fr-CH" dirty="0"/>
          </a:p>
          <a:p>
            <a:pPr marL="0" indent="0">
              <a:buNone/>
            </a:pPr>
            <a:endParaRPr lang="fr-CH" dirty="0"/>
          </a:p>
          <a:p>
            <a:r>
              <a:rPr lang="fr-CH" b="1" dirty="0"/>
              <a:t> Session été 2021</a:t>
            </a:r>
            <a:r>
              <a:rPr lang="fr-CH" dirty="0"/>
              <a:t>: examen du projet par le Conseil des Etat</a:t>
            </a:r>
          </a:p>
          <a:p>
            <a:endParaRPr lang="fr-CH" dirty="0"/>
          </a:p>
          <a:p>
            <a:r>
              <a:rPr lang="fr-CH" b="1" dirty="0"/>
              <a:t>10 décembre 2021</a:t>
            </a:r>
            <a:r>
              <a:rPr lang="fr-CH" dirty="0"/>
              <a:t>: projet de révision: action des organisation et protection collective</a:t>
            </a:r>
          </a:p>
          <a:p>
            <a:endParaRPr lang="fr-CH" dirty="0"/>
          </a:p>
          <a:p>
            <a:r>
              <a:rPr lang="fr-CH" b="1" dirty="0"/>
              <a:t>Session spéciale mai 2022</a:t>
            </a:r>
            <a:r>
              <a:rPr lang="fr-CH" dirty="0"/>
              <a:t>: examen de projet par le Conseil national</a:t>
            </a:r>
          </a:p>
          <a:p>
            <a:endParaRPr lang="fr-CH" dirty="0"/>
          </a:p>
          <a:p>
            <a:r>
              <a:rPr lang="fr-CH" b="1" dirty="0"/>
              <a:t>Automne/hiver 2022</a:t>
            </a:r>
            <a:r>
              <a:rPr lang="fr-CH" dirty="0"/>
              <a:t>: examen des divergences par le Conseil des Etats </a:t>
            </a:r>
          </a:p>
          <a:p>
            <a:pPr marL="0" indent="0">
              <a:buNone/>
            </a:pPr>
            <a:endParaRPr lang="fr-CH" dirty="0"/>
          </a:p>
          <a:p>
            <a:pPr marL="457200" lvl="1" indent="0">
              <a:buNone/>
            </a:pPr>
            <a:endParaRPr lang="fr-CH" dirty="0"/>
          </a:p>
          <a:p>
            <a:pPr marL="457200" lvl="1" indent="0">
              <a:buNone/>
            </a:pPr>
            <a:endParaRPr lang="fr-CH" dirty="0"/>
          </a:p>
          <a:p>
            <a:endParaRPr lang="fr-CH" dirty="0"/>
          </a:p>
        </p:txBody>
      </p:sp>
    </p:spTree>
    <p:extLst>
      <p:ext uri="{BB962C8B-B14F-4D97-AF65-F5344CB8AC3E}">
        <p14:creationId xmlns:p14="http://schemas.microsoft.com/office/powerpoint/2010/main" val="2336361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AD38C5-A071-4696-BC06-1EAC256860CF}"/>
              </a:ext>
            </a:extLst>
          </p:cNvPr>
          <p:cNvSpPr>
            <a:spLocks noGrp="1"/>
          </p:cNvSpPr>
          <p:nvPr>
            <p:ph type="title"/>
          </p:nvPr>
        </p:nvSpPr>
        <p:spPr/>
        <p:txBody>
          <a:bodyPr/>
          <a:lstStyle/>
          <a:p>
            <a:r>
              <a:rPr lang="fr-CH" dirty="0"/>
              <a:t>II. Modification de la jurisprudence (1)</a:t>
            </a:r>
            <a:br>
              <a:rPr lang="fr-CH" dirty="0"/>
            </a:br>
            <a:endParaRPr lang="fr-CH" dirty="0"/>
          </a:p>
        </p:txBody>
      </p:sp>
      <p:sp>
        <p:nvSpPr>
          <p:cNvPr id="3" name="Espace réservé du texte 2">
            <a:extLst>
              <a:ext uri="{FF2B5EF4-FFF2-40B4-BE49-F238E27FC236}">
                <a16:creationId xmlns:a16="http://schemas.microsoft.com/office/drawing/2014/main" id="{9C6671C2-93A7-4E51-8020-41263CD6A090}"/>
              </a:ext>
            </a:extLst>
          </p:cNvPr>
          <p:cNvSpPr>
            <a:spLocks noGrp="1"/>
          </p:cNvSpPr>
          <p:nvPr>
            <p:ph type="body" sz="quarter" idx="10"/>
          </p:nvPr>
        </p:nvSpPr>
        <p:spPr/>
        <p:txBody>
          <a:bodyPr/>
          <a:lstStyle/>
          <a:p>
            <a:pPr marL="0" indent="0">
              <a:buNone/>
            </a:pPr>
            <a:endParaRPr lang="fr-CH" dirty="0"/>
          </a:p>
          <a:p>
            <a:pPr marL="0" indent="0">
              <a:buNone/>
            </a:pPr>
            <a:r>
              <a:rPr lang="fr-CH" b="1" dirty="0"/>
              <a:t>Erreur dans la compétence</a:t>
            </a:r>
          </a:p>
          <a:p>
            <a:endParaRPr lang="fr-CH" dirty="0"/>
          </a:p>
          <a:p>
            <a:pPr lvl="1">
              <a:buFont typeface="Arial" panose="020B0604020202020204" pitchFamily="34" charset="0"/>
              <a:buChar char="•"/>
            </a:pPr>
            <a:r>
              <a:rPr lang="fr-CH" b="1" dirty="0"/>
              <a:t>L’introduction de l’art.143 al.1bis P-CPC : </a:t>
            </a:r>
            <a:r>
              <a:rPr lang="fr-CH" dirty="0"/>
              <a:t>« Les actes remis dans les délais mais adressés par erreur à un tribunal suisse manifestement incompétent sont réputés remis en temps utile. Lorsqu’un autre tribunal suisse est manifestement compétent, le tribunal incompétent les lui transmet d’office ».</a:t>
            </a:r>
          </a:p>
          <a:p>
            <a:pPr marL="457200" lvl="1" indent="0" defTabSz="712788">
              <a:buNone/>
            </a:pPr>
            <a:endParaRPr lang="fr-CH" dirty="0"/>
          </a:p>
          <a:p>
            <a:pPr marL="457200" lvl="1" indent="0" defTabSz="712788">
              <a:buNone/>
            </a:pPr>
            <a:r>
              <a:rPr lang="fr-CH" dirty="0"/>
              <a:t>Problématiques :</a:t>
            </a:r>
          </a:p>
          <a:p>
            <a:pPr lvl="2">
              <a:buFont typeface="Courier New" panose="02070309020205020404" pitchFamily="49" charset="0"/>
              <a:buChar char="o"/>
            </a:pPr>
            <a:r>
              <a:rPr lang="fr-CH" dirty="0"/>
              <a:t>Modification de la jurisprudence consacrée par l’arrêt du TF 4A_332/2015 c. 4.2, RSPC 2016 395, selon lequel le CPC ne prévoit pas la transmission au tribunal compétent d’une demande formée au mauvais tribunal.</a:t>
            </a:r>
          </a:p>
          <a:p>
            <a:pPr lvl="2">
              <a:buFont typeface="Courier New" panose="02070309020205020404" pitchFamily="49" charset="0"/>
              <a:buChar char="o"/>
            </a:pPr>
            <a:r>
              <a:rPr lang="fr-CH" dirty="0"/>
              <a:t>Est-ce que la solution du P-CPC vaut pour tous les cas d’incompétence (locale, matérielle et fonctionnelle) et devant toute autorité judiciaire (autorité de conciliation, autorité de recours)?</a:t>
            </a:r>
          </a:p>
          <a:p>
            <a:pPr lvl="2">
              <a:buFont typeface="Courier New" panose="02070309020205020404" pitchFamily="49" charset="0"/>
              <a:buChar char="o"/>
            </a:pPr>
            <a:r>
              <a:rPr lang="fr-CH" dirty="0"/>
              <a:t>Qu’est-ce qu’un tribunal </a:t>
            </a:r>
            <a:r>
              <a:rPr lang="fr-CH" i="1" dirty="0"/>
              <a:t>manifestement </a:t>
            </a:r>
            <a:r>
              <a:rPr lang="fr-CH" dirty="0"/>
              <a:t>incompétent et </a:t>
            </a:r>
            <a:r>
              <a:rPr lang="fr-CH" i="1" dirty="0"/>
              <a:t>manifestement </a:t>
            </a:r>
            <a:r>
              <a:rPr lang="fr-CH" dirty="0"/>
              <a:t>compétent? </a:t>
            </a:r>
          </a:p>
          <a:p>
            <a:pPr lvl="2">
              <a:buFont typeface="Wingdings" pitchFamily="2" charset="2"/>
              <a:buChar char="Ø"/>
            </a:pPr>
            <a:r>
              <a:rPr lang="fr-CH" b="1" dirty="0"/>
              <a:t>Le CN supprime l’exigence du «manifestement»</a:t>
            </a:r>
          </a:p>
          <a:p>
            <a:pPr lvl="2">
              <a:buFont typeface="Courier New" panose="02070309020205020404" pitchFamily="49" charset="0"/>
              <a:buChar char="o"/>
            </a:pPr>
            <a:endParaRPr lang="fr-CH" dirty="0"/>
          </a:p>
          <a:p>
            <a:pPr marL="0" indent="0">
              <a:buNone/>
            </a:pPr>
            <a:endParaRPr lang="fr-CH" dirty="0"/>
          </a:p>
          <a:p>
            <a:pPr marL="914400" lvl="2" indent="0">
              <a:buNone/>
            </a:pPr>
            <a:endParaRPr lang="fr-CH" dirty="0"/>
          </a:p>
        </p:txBody>
      </p:sp>
      <p:pic>
        <p:nvPicPr>
          <p:cNvPr id="5" name="Image 4">
            <a:extLst>
              <a:ext uri="{FF2B5EF4-FFF2-40B4-BE49-F238E27FC236}">
                <a16:creationId xmlns:a16="http://schemas.microsoft.com/office/drawing/2014/main" id="{7666DF66-602D-F5CA-F05A-56A5FE0C269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32750" y="5176837"/>
            <a:ext cx="1111250" cy="1111250"/>
          </a:xfrm>
          <a:prstGeom prst="rect">
            <a:avLst/>
          </a:prstGeom>
        </p:spPr>
      </p:pic>
    </p:spTree>
    <p:extLst>
      <p:ext uri="{BB962C8B-B14F-4D97-AF65-F5344CB8AC3E}">
        <p14:creationId xmlns:p14="http://schemas.microsoft.com/office/powerpoint/2010/main" val="1025304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 Modification de la jurisprudence (2)</a:t>
            </a:r>
          </a:p>
        </p:txBody>
      </p:sp>
      <p:sp>
        <p:nvSpPr>
          <p:cNvPr id="3" name="Espace réservé du texte 2"/>
          <p:cNvSpPr>
            <a:spLocks noGrp="1"/>
          </p:cNvSpPr>
          <p:nvPr>
            <p:ph type="body" sz="quarter" idx="10"/>
          </p:nvPr>
        </p:nvSpPr>
        <p:spPr/>
        <p:txBody>
          <a:bodyPr/>
          <a:lstStyle/>
          <a:p>
            <a:pPr marL="0" indent="0">
              <a:buNone/>
            </a:pPr>
            <a:r>
              <a:rPr lang="fr-CH" b="1" dirty="0"/>
              <a:t>Expertise privée</a:t>
            </a:r>
          </a:p>
          <a:p>
            <a:pPr marL="914400" lvl="2" indent="0">
              <a:buNone/>
            </a:pPr>
            <a:endParaRPr lang="fr-CH" dirty="0"/>
          </a:p>
          <a:p>
            <a:pPr lvl="1">
              <a:buFont typeface="Arial" panose="020B0604020202020204" pitchFamily="34" charset="0"/>
              <a:buChar char="•"/>
            </a:pPr>
            <a:r>
              <a:rPr lang="fr-CH" b="1" dirty="0"/>
              <a:t>Art. 177 CPC et </a:t>
            </a:r>
            <a:r>
              <a:rPr lang="fr-CH" b="1" dirty="0">
                <a:solidFill>
                  <a:srgbClr val="FF0000"/>
                </a:solidFill>
              </a:rPr>
              <a:t>art. 177 P-CPC </a:t>
            </a:r>
            <a:r>
              <a:rPr lang="fr-CH" dirty="0"/>
              <a:t>: « </a:t>
            </a:r>
            <a:r>
              <a:rPr lang="fr-CH" i="1" dirty="0"/>
              <a:t>Les titres sont des documents </a:t>
            </a:r>
            <a:r>
              <a:rPr lang="fr-CH" i="1" dirty="0">
                <a:solidFill>
                  <a:srgbClr val="FF0000"/>
                </a:solidFill>
              </a:rPr>
              <a:t>[propres à prouver des faits pertinents]</a:t>
            </a:r>
            <a:r>
              <a:rPr lang="fr-CH" i="1" dirty="0"/>
              <a:t>, tels les écrits, les dessins, les plans, les photographies, les films, les enregistrements sonores, les fichiers électroniques, les données analogues </a:t>
            </a:r>
            <a:r>
              <a:rPr lang="fr-CH" i="1" dirty="0">
                <a:solidFill>
                  <a:srgbClr val="FF0000"/>
                </a:solidFill>
              </a:rPr>
              <a:t>[et les expertises privées des parties]</a:t>
            </a:r>
            <a:r>
              <a:rPr lang="fr-CH" dirty="0"/>
              <a:t> ». </a:t>
            </a:r>
          </a:p>
          <a:p>
            <a:pPr lvl="1">
              <a:buFont typeface="Arial" panose="020B0604020202020204" pitchFamily="34" charset="0"/>
              <a:buChar char="•"/>
            </a:pPr>
            <a:endParaRPr lang="fr-CH" dirty="0"/>
          </a:p>
          <a:p>
            <a:pPr lvl="1">
              <a:buFont typeface="Arial" panose="020B0604020202020204" pitchFamily="34" charset="0"/>
              <a:buChar char="•"/>
            </a:pPr>
            <a:r>
              <a:rPr lang="fr-CH" dirty="0"/>
              <a:t>Vise à modifier la jurisprudence ATF 141 III 433. Brèche: 4A_247/2020 du 7.12.2020</a:t>
            </a:r>
          </a:p>
          <a:p>
            <a:pPr marL="457200" lvl="1" indent="0">
              <a:buNone/>
            </a:pPr>
            <a:endParaRPr lang="fr-CH" dirty="0"/>
          </a:p>
          <a:p>
            <a:pPr marL="457200" lvl="1" indent="0" defTabSz="712788">
              <a:buNone/>
            </a:pPr>
            <a:r>
              <a:rPr lang="fr-CH" dirty="0"/>
              <a:t>	Problématiques :</a:t>
            </a:r>
          </a:p>
          <a:p>
            <a:pPr marL="457200" lvl="1" indent="0" defTabSz="712788">
              <a:buNone/>
            </a:pPr>
            <a:endParaRPr lang="fr-CH" dirty="0"/>
          </a:p>
          <a:p>
            <a:pPr lvl="2">
              <a:lnSpc>
                <a:spcPct val="150000"/>
              </a:lnSpc>
              <a:buFont typeface="Courier New" panose="02070309020205020404" pitchFamily="49" charset="0"/>
              <a:buChar char="o"/>
            </a:pPr>
            <a:r>
              <a:rPr lang="fr-CH" dirty="0"/>
              <a:t>Pertinence ?</a:t>
            </a:r>
          </a:p>
          <a:p>
            <a:pPr lvl="2">
              <a:lnSpc>
                <a:spcPct val="150000"/>
              </a:lnSpc>
              <a:buFont typeface="Courier New" panose="02070309020205020404" pitchFamily="49" charset="0"/>
              <a:buChar char="o"/>
            </a:pPr>
            <a:r>
              <a:rPr lang="fr-CH" dirty="0"/>
              <a:t>Quid des déclarations écrites de témoins?</a:t>
            </a:r>
          </a:p>
          <a:p>
            <a:pPr lvl="2">
              <a:lnSpc>
                <a:spcPct val="150000"/>
              </a:lnSpc>
              <a:buFont typeface="Courier New" panose="02070309020205020404" pitchFamily="49" charset="0"/>
              <a:buChar char="o"/>
            </a:pPr>
            <a:r>
              <a:rPr lang="fr-CH" dirty="0"/>
              <a:t>Portée probante ?</a:t>
            </a:r>
          </a:p>
          <a:p>
            <a:endParaRPr lang="fr-CH" dirty="0"/>
          </a:p>
        </p:txBody>
      </p:sp>
    </p:spTree>
    <p:extLst>
      <p:ext uri="{BB962C8B-B14F-4D97-AF65-F5344CB8AC3E}">
        <p14:creationId xmlns:p14="http://schemas.microsoft.com/office/powerpoint/2010/main" val="15853917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 Modification de la jurisprudence (3)</a:t>
            </a:r>
          </a:p>
        </p:txBody>
      </p:sp>
      <p:sp>
        <p:nvSpPr>
          <p:cNvPr id="3" name="Espace réservé du texte 2"/>
          <p:cNvSpPr>
            <a:spLocks noGrp="1"/>
          </p:cNvSpPr>
          <p:nvPr>
            <p:ph type="body" sz="quarter" idx="10"/>
          </p:nvPr>
        </p:nvSpPr>
        <p:spPr/>
        <p:txBody>
          <a:bodyPr/>
          <a:lstStyle/>
          <a:p>
            <a:pPr marL="0" indent="0">
              <a:buNone/>
            </a:pPr>
            <a:r>
              <a:rPr lang="fr-CH" b="1" dirty="0"/>
              <a:t>Interprétation de la loi et protection de la confiance</a:t>
            </a:r>
          </a:p>
          <a:p>
            <a:pPr marL="0" indent="0">
              <a:buNone/>
            </a:pPr>
            <a:endParaRPr lang="fr-CH" b="1" dirty="0"/>
          </a:p>
          <a:p>
            <a:pPr marL="0" indent="0">
              <a:buNone/>
            </a:pPr>
            <a:r>
              <a:rPr lang="fr-CH" b="1" dirty="0"/>
              <a:t>CN</a:t>
            </a:r>
            <a:br>
              <a:rPr lang="fr-CH" dirty="0"/>
            </a:br>
            <a:endParaRPr lang="fr-CH" dirty="0"/>
          </a:p>
          <a:p>
            <a:pPr marL="0" indent="0">
              <a:buNone/>
            </a:pPr>
            <a:r>
              <a:rPr lang="fr-CH" i="1" dirty="0"/>
              <a:t>Art. 52a </a:t>
            </a:r>
            <a:r>
              <a:rPr lang="fr-CH" dirty="0"/>
              <a:t>Interprétation de la loi et protection de la confiance </a:t>
            </a:r>
          </a:p>
          <a:p>
            <a:pPr marL="0" indent="0">
              <a:buNone/>
            </a:pPr>
            <a:br>
              <a:rPr lang="fr-CH" dirty="0"/>
            </a:br>
            <a:endParaRPr lang="fr-CH" dirty="0"/>
          </a:p>
          <a:p>
            <a:pPr marL="0" indent="0">
              <a:buNone/>
            </a:pPr>
            <a:r>
              <a:rPr lang="fr-CH" dirty="0"/>
              <a:t>1 Les tribunaux interprètent les règles de procédure en tenant compte de l’accès à la justice des parties. </a:t>
            </a:r>
          </a:p>
          <a:p>
            <a:pPr marL="0" indent="0">
              <a:buNone/>
            </a:pPr>
            <a:br>
              <a:rPr lang="fr-CH" dirty="0"/>
            </a:br>
            <a:endParaRPr lang="fr-CH" dirty="0"/>
          </a:p>
          <a:p>
            <a:pPr marL="0" indent="0">
              <a:buNone/>
            </a:pPr>
            <a:r>
              <a:rPr lang="fr-CH" dirty="0"/>
              <a:t>2 Les indications erronées relatives aux voies de droit et aux délais figurant dans une décision ou une ordonnance d’instruction relevant de la présente loi sont opposables à tous les tribunaux. </a:t>
            </a:r>
          </a:p>
          <a:p>
            <a:pPr marL="0" indent="0">
              <a:buNone/>
            </a:pPr>
            <a:endParaRPr lang="fr-CH" dirty="0"/>
          </a:p>
          <a:p>
            <a:pPr>
              <a:buFont typeface="Wingdings" pitchFamily="2" charset="2"/>
              <a:buChar char="Ø"/>
            </a:pPr>
            <a:r>
              <a:rPr lang="fr-CH" dirty="0"/>
              <a:t>Nouveau principe de procédure? Et l’art. </a:t>
            </a:r>
            <a:r>
              <a:rPr lang="fr-CH"/>
              <a:t>1 CC</a:t>
            </a:r>
            <a:endParaRPr lang="fr-CH" dirty="0"/>
          </a:p>
          <a:p>
            <a:pPr>
              <a:buFont typeface="Wingdings" pitchFamily="2" charset="2"/>
              <a:buChar char="Ø"/>
            </a:pPr>
            <a:r>
              <a:rPr lang="fr-CH" dirty="0"/>
              <a:t>«</a:t>
            </a:r>
            <a:r>
              <a:rPr lang="fr-CH" i="1" dirty="0" err="1"/>
              <a:t>Laienfreundlich</a:t>
            </a:r>
            <a:r>
              <a:rPr lang="fr-CH" dirty="0"/>
              <a:t>»</a:t>
            </a:r>
          </a:p>
        </p:txBody>
      </p:sp>
      <p:pic>
        <p:nvPicPr>
          <p:cNvPr id="5" name="Image 4">
            <a:extLst>
              <a:ext uri="{FF2B5EF4-FFF2-40B4-BE49-F238E27FC236}">
                <a16:creationId xmlns:a16="http://schemas.microsoft.com/office/drawing/2014/main" id="{01791565-2E49-A22C-24C8-C0C985AE747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56176" y="4509120"/>
            <a:ext cx="2552509" cy="1910736"/>
          </a:xfrm>
          <a:prstGeom prst="rect">
            <a:avLst/>
          </a:prstGeom>
        </p:spPr>
      </p:pic>
    </p:spTree>
    <p:extLst>
      <p:ext uri="{BB962C8B-B14F-4D97-AF65-F5344CB8AC3E}">
        <p14:creationId xmlns:p14="http://schemas.microsoft.com/office/powerpoint/2010/main" val="769456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 Modification de la jurisprudence (4)</a:t>
            </a:r>
          </a:p>
        </p:txBody>
      </p:sp>
      <p:sp>
        <p:nvSpPr>
          <p:cNvPr id="3" name="Espace réservé du texte 2"/>
          <p:cNvSpPr>
            <a:spLocks noGrp="1"/>
          </p:cNvSpPr>
          <p:nvPr>
            <p:ph type="body" sz="quarter" idx="10"/>
          </p:nvPr>
        </p:nvSpPr>
        <p:spPr>
          <a:xfrm>
            <a:off x="422561" y="1196752"/>
            <a:ext cx="8641655" cy="5183187"/>
          </a:xfrm>
        </p:spPr>
        <p:txBody>
          <a:bodyPr/>
          <a:lstStyle/>
          <a:p>
            <a:pPr marL="0" indent="0">
              <a:buNone/>
            </a:pPr>
            <a:r>
              <a:rPr lang="fr-CH" b="1" dirty="0"/>
              <a:t>Droit de réplique</a:t>
            </a:r>
          </a:p>
          <a:p>
            <a:pPr marL="0" indent="0">
              <a:buNone/>
            </a:pPr>
            <a:endParaRPr lang="fr-CH" b="1" dirty="0"/>
          </a:p>
          <a:p>
            <a:pPr marL="0" indent="0">
              <a:buNone/>
            </a:pPr>
            <a:r>
              <a:rPr lang="fr-CH" dirty="0"/>
              <a:t>Art. 53 al. 3 CPC</a:t>
            </a:r>
            <a:br>
              <a:rPr lang="fr-CH" dirty="0"/>
            </a:br>
            <a:endParaRPr lang="fr-CH" dirty="0"/>
          </a:p>
          <a:p>
            <a:r>
              <a:rPr lang="fr-CH" dirty="0"/>
              <a:t>CE: «Elles peuvent se déterminer </a:t>
            </a:r>
            <a:r>
              <a:rPr lang="fr-CH" b="1" dirty="0"/>
              <a:t>sur tous les actes de la partie adverse</a:t>
            </a:r>
            <a:r>
              <a:rPr lang="fr-CH" dirty="0"/>
              <a:t>. Le tribunal peut leur impartir un délai raisonnable. Dans le cas contraire, </a:t>
            </a:r>
            <a:r>
              <a:rPr lang="fr-CH" b="1" dirty="0"/>
              <a:t>elles doivent se déterminer dans un délai de 10 jour</a:t>
            </a:r>
            <a:r>
              <a:rPr lang="fr-CH" dirty="0"/>
              <a:t>s, faute de quoi elles sont considérées y avoir renoncé». </a:t>
            </a:r>
            <a:br>
              <a:rPr lang="fr-CH" dirty="0"/>
            </a:br>
            <a:endParaRPr lang="fr-CH" dirty="0"/>
          </a:p>
          <a:p>
            <a:r>
              <a:rPr lang="fr-CH" dirty="0"/>
              <a:t>CN «…Le tribunal leur impartit un délai de 10 jours au moins à cet effet. Si elles ne se déterminent pas dans ce délai, elles sont considérées y avoir renoncé». </a:t>
            </a:r>
          </a:p>
          <a:p>
            <a:pPr marL="0" indent="0">
              <a:buNone/>
            </a:pPr>
            <a:endParaRPr lang="fr-CH" dirty="0"/>
          </a:p>
          <a:p>
            <a:pPr>
              <a:buFont typeface="Wingdings" pitchFamily="2" charset="2"/>
              <a:buChar char="Ø"/>
            </a:pPr>
            <a:r>
              <a:rPr lang="fr-CH" dirty="0"/>
              <a:t>Délai judiciaire donc prolongeable.</a:t>
            </a:r>
          </a:p>
          <a:p>
            <a:pPr>
              <a:buFont typeface="Wingdings" pitchFamily="2" charset="2"/>
              <a:buChar char="Ø"/>
            </a:pPr>
            <a:r>
              <a:rPr lang="fr-CH" dirty="0"/>
              <a:t>Simple droit de réplique ou ajout de faits et de preuves?</a:t>
            </a:r>
          </a:p>
          <a:p>
            <a:pPr>
              <a:buFont typeface="Wingdings" pitchFamily="2" charset="2"/>
              <a:buChar char="Ø"/>
            </a:pPr>
            <a:r>
              <a:rPr lang="fr-CH" dirty="0"/>
              <a:t>Quid acte du tribunal ou d’un tiers (expert )</a:t>
            </a:r>
          </a:p>
        </p:txBody>
      </p:sp>
    </p:spTree>
    <p:extLst>
      <p:ext uri="{BB962C8B-B14F-4D97-AF65-F5344CB8AC3E}">
        <p14:creationId xmlns:p14="http://schemas.microsoft.com/office/powerpoint/2010/main" val="1481274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CH" dirty="0"/>
              <a:t>II. Modification de la jurisprudence (5)</a:t>
            </a:r>
          </a:p>
        </p:txBody>
      </p:sp>
      <p:sp>
        <p:nvSpPr>
          <p:cNvPr id="3" name="Espace réservé du texte 2"/>
          <p:cNvSpPr>
            <a:spLocks noGrp="1"/>
          </p:cNvSpPr>
          <p:nvPr>
            <p:ph type="body" sz="quarter" idx="10"/>
          </p:nvPr>
        </p:nvSpPr>
        <p:spPr/>
        <p:txBody>
          <a:bodyPr/>
          <a:lstStyle/>
          <a:p>
            <a:pPr marL="0" indent="0">
              <a:buNone/>
            </a:pPr>
            <a:r>
              <a:rPr lang="fr-CH" b="1" dirty="0"/>
              <a:t>Ajout de faits et de preuves aux débats principaux</a:t>
            </a:r>
          </a:p>
          <a:p>
            <a:pPr marL="0" indent="0">
              <a:buNone/>
            </a:pPr>
            <a:endParaRPr lang="fr-CH" dirty="0"/>
          </a:p>
          <a:p>
            <a:pPr marL="0" indent="0">
              <a:buNone/>
            </a:pPr>
            <a:r>
              <a:rPr lang="fr-CH" b="1" dirty="0"/>
              <a:t>CN</a:t>
            </a:r>
          </a:p>
          <a:p>
            <a:pPr marL="0" indent="0">
              <a:buNone/>
            </a:pPr>
            <a:endParaRPr lang="fr-CH" dirty="0"/>
          </a:p>
          <a:p>
            <a:pPr marL="0" indent="0">
              <a:buNone/>
            </a:pPr>
            <a:r>
              <a:rPr lang="fr-CH" dirty="0"/>
              <a:t>Art. 229 CPC</a:t>
            </a:r>
          </a:p>
          <a:p>
            <a:pPr marL="0" indent="0">
              <a:buNone/>
            </a:pPr>
            <a:br>
              <a:rPr lang="fr-CH" dirty="0"/>
            </a:br>
            <a:endParaRPr lang="fr-CH" dirty="0"/>
          </a:p>
          <a:p>
            <a:r>
              <a:rPr lang="fr-CH" dirty="0"/>
              <a:t>« Les faits et moyens de preuve nouveaux sont admis jusqu‘à l‘ouverture des débats principaux ». </a:t>
            </a:r>
          </a:p>
          <a:p>
            <a:pPr marL="0" indent="0">
              <a:buNone/>
            </a:pPr>
            <a:endParaRPr lang="fr-CH" dirty="0"/>
          </a:p>
          <a:p>
            <a:pPr marL="0" indent="0">
              <a:buNone/>
            </a:pPr>
            <a:r>
              <a:rPr lang="fr-CH" dirty="0"/>
              <a:t>Puis:</a:t>
            </a:r>
            <a:br>
              <a:rPr lang="fr-CH" dirty="0"/>
            </a:br>
            <a:endParaRPr lang="fr-CH" dirty="0"/>
          </a:p>
          <a:p>
            <a:r>
              <a:rPr lang="fr-CH" dirty="0"/>
              <a:t>« Les faits et moyens de preuve nouveaux ne sont admis aux débats principaux que s’ils sont invoqués au plus tard lors de l’audience suivante et qu’ils remplissent l’une des conditions suivantes». </a:t>
            </a:r>
          </a:p>
        </p:txBody>
      </p:sp>
    </p:spTree>
    <p:extLst>
      <p:ext uri="{BB962C8B-B14F-4D97-AF65-F5344CB8AC3E}">
        <p14:creationId xmlns:p14="http://schemas.microsoft.com/office/powerpoint/2010/main" val="79355747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13251</TotalTime>
  <Words>2655</Words>
  <Application>Microsoft Macintosh PowerPoint</Application>
  <PresentationFormat>Affichage à l'écran (4:3)</PresentationFormat>
  <Paragraphs>269</Paragraphs>
  <Slides>24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24</vt:i4>
      </vt:variant>
    </vt:vector>
  </HeadingPairs>
  <TitlesOfParts>
    <vt:vector size="30" baseType="lpstr">
      <vt:lpstr>Arial</vt:lpstr>
      <vt:lpstr>Calibri</vt:lpstr>
      <vt:lpstr>Courier New</vt:lpstr>
      <vt:lpstr>Symbol</vt:lpstr>
      <vt:lpstr>Wingdings</vt:lpstr>
      <vt:lpstr>Thème Office</vt:lpstr>
      <vt:lpstr>François Bohnet Professeur à l’université de Neuchâtel </vt:lpstr>
      <vt:lpstr>Structure de la présentation</vt:lpstr>
      <vt:lpstr>I. Introduction</vt:lpstr>
      <vt:lpstr>I. Introduction</vt:lpstr>
      <vt:lpstr>II. Modification de la jurisprudence (1) </vt:lpstr>
      <vt:lpstr>II. Modification de la jurisprudence (2)</vt:lpstr>
      <vt:lpstr>II. Modification de la jurisprudence (3)</vt:lpstr>
      <vt:lpstr>II. Modification de la jurisprudence (4)</vt:lpstr>
      <vt:lpstr>II. Modification de la jurisprudence (5)</vt:lpstr>
      <vt:lpstr>II. Modification de la jurisprudence (3)</vt:lpstr>
      <vt:lpstr>III. Coordination des procédures (1)</vt:lpstr>
      <vt:lpstr>III. Coordination des procédures (2)</vt:lpstr>
      <vt:lpstr>III. Coordination des procédures (2)</vt:lpstr>
      <vt:lpstr>III. Coordination des procédures (2)</vt:lpstr>
      <vt:lpstr>III. Coordination des procédures (3)</vt:lpstr>
      <vt:lpstr>IV. Elargissement du pouvoir de l’autorité de conciliation (1) </vt:lpstr>
      <vt:lpstr>IV. Elargissement du pouvoir de l’autorité de conciliation (2) </vt:lpstr>
      <vt:lpstr>V. frais (1)</vt:lpstr>
      <vt:lpstr>V. frais (2)</vt:lpstr>
      <vt:lpstr>VI. Juristes d’entreprise </vt:lpstr>
      <vt:lpstr>VI. Juristes d’entreprise </vt:lpstr>
      <vt:lpstr>VII. Procédures de droit de la famille (1) </vt:lpstr>
      <vt:lpstr>VII. Procédures de droit de la famille (2)</vt:lpstr>
      <vt:lpstr> VIII. Motivation des décisions sur appel et recours</vt:lpstr>
    </vt:vector>
  </TitlesOfParts>
  <Company>UniNE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chevrouletc</dc:creator>
  <cp:lastModifiedBy>François Bohnet</cp:lastModifiedBy>
  <cp:revision>282</cp:revision>
  <cp:lastPrinted>2019-10-01T14:08:59Z</cp:lastPrinted>
  <dcterms:created xsi:type="dcterms:W3CDTF">2012-01-12T08:51:32Z</dcterms:created>
  <dcterms:modified xsi:type="dcterms:W3CDTF">2022-06-17T07:57:57Z</dcterms:modified>
</cp:coreProperties>
</file>