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259" r:id="rId2"/>
    <p:sldId id="260" r:id="rId3"/>
    <p:sldId id="261" r:id="rId4"/>
    <p:sldId id="290" r:id="rId5"/>
    <p:sldId id="265" r:id="rId6"/>
    <p:sldId id="277" r:id="rId7"/>
    <p:sldId id="292" r:id="rId8"/>
    <p:sldId id="300" r:id="rId9"/>
    <p:sldId id="291" r:id="rId10"/>
    <p:sldId id="299" r:id="rId11"/>
    <p:sldId id="296" r:id="rId12"/>
    <p:sldId id="273" r:id="rId13"/>
    <p:sldId id="293" r:id="rId14"/>
    <p:sldId id="294" r:id="rId15"/>
    <p:sldId id="297" r:id="rId16"/>
    <p:sldId id="298" r:id="rId17"/>
    <p:sldId id="267" r:id="rId18"/>
    <p:sldId id="268" r:id="rId19"/>
    <p:sldId id="295" r:id="rId20"/>
    <p:sldId id="269" r:id="rId21"/>
    <p:sldId id="274" r:id="rId22"/>
    <p:sldId id="289" r:id="rId23"/>
  </p:sldIdLst>
  <p:sldSz cx="9144000" cy="6858000" type="screen4x3"/>
  <p:notesSz cx="6811963" cy="99425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2" userDrawn="1">
          <p15:clr>
            <a:srgbClr val="A4A3A4"/>
          </p15:clr>
        </p15:guide>
        <p15:guide id="2" pos="214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5B5B5"/>
    <a:srgbClr val="004C7D"/>
    <a:srgbClr val="A7A7A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962" autoAdjust="0"/>
    <p:restoredTop sz="95353" autoAdjust="0"/>
  </p:normalViewPr>
  <p:slideViewPr>
    <p:cSldViewPr snapToObjects="1">
      <p:cViewPr varScale="1">
        <p:scale>
          <a:sx n="95" d="100"/>
          <a:sy n="95" d="100"/>
        </p:scale>
        <p:origin x="2056" y="17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Objects="1">
      <p:cViewPr varScale="1">
        <p:scale>
          <a:sx n="79" d="100"/>
          <a:sy n="79" d="100"/>
        </p:scale>
        <p:origin x="-2046" y="-78"/>
      </p:cViewPr>
      <p:guideLst>
        <p:guide orient="horz" pos="3132"/>
        <p:guide pos="214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51163" cy="498475"/>
          </a:xfrm>
          <a:prstGeom prst="rect">
            <a:avLst/>
          </a:prstGeom>
        </p:spPr>
        <p:txBody>
          <a:bodyPr vert="horz" lIns="91440" tIns="45720" rIns="91440" bIns="45720" rtlCol="0"/>
          <a:lstStyle>
            <a:lvl1pPr algn="l">
              <a:defRPr sz="1200"/>
            </a:lvl1pPr>
          </a:lstStyle>
          <a:p>
            <a:endParaRPr lang="fr-CH" dirty="0"/>
          </a:p>
        </p:txBody>
      </p:sp>
      <p:sp>
        <p:nvSpPr>
          <p:cNvPr id="3" name="Espace réservé de la date 2"/>
          <p:cNvSpPr>
            <a:spLocks noGrp="1"/>
          </p:cNvSpPr>
          <p:nvPr>
            <p:ph type="dt" sz="quarter" idx="1"/>
          </p:nvPr>
        </p:nvSpPr>
        <p:spPr>
          <a:xfrm>
            <a:off x="3859213" y="0"/>
            <a:ext cx="2951162" cy="498475"/>
          </a:xfrm>
          <a:prstGeom prst="rect">
            <a:avLst/>
          </a:prstGeom>
        </p:spPr>
        <p:txBody>
          <a:bodyPr vert="horz" lIns="91440" tIns="45720" rIns="91440" bIns="45720" rtlCol="0"/>
          <a:lstStyle>
            <a:lvl1pPr algn="r">
              <a:defRPr sz="1200"/>
            </a:lvl1pPr>
          </a:lstStyle>
          <a:p>
            <a:fld id="{C9AA3D6C-591D-4BCD-998F-5442D7182391}" type="datetimeFigureOut">
              <a:rPr lang="fr-CH" smtClean="0"/>
              <a:t>15.06.22</a:t>
            </a:fld>
            <a:endParaRPr lang="fr-CH" dirty="0"/>
          </a:p>
        </p:txBody>
      </p:sp>
      <p:sp>
        <p:nvSpPr>
          <p:cNvPr id="4" name="Espace réservé du pied de page 3"/>
          <p:cNvSpPr>
            <a:spLocks noGrp="1"/>
          </p:cNvSpPr>
          <p:nvPr>
            <p:ph type="ftr" sz="quarter" idx="2"/>
          </p:nvPr>
        </p:nvSpPr>
        <p:spPr>
          <a:xfrm>
            <a:off x="0" y="9444038"/>
            <a:ext cx="2951163" cy="498475"/>
          </a:xfrm>
          <a:prstGeom prst="rect">
            <a:avLst/>
          </a:prstGeom>
        </p:spPr>
        <p:txBody>
          <a:bodyPr vert="horz" lIns="91440" tIns="45720" rIns="91440" bIns="45720" rtlCol="0" anchor="b"/>
          <a:lstStyle>
            <a:lvl1pPr algn="l">
              <a:defRPr sz="1200"/>
            </a:lvl1pPr>
          </a:lstStyle>
          <a:p>
            <a:endParaRPr lang="fr-CH" dirty="0"/>
          </a:p>
        </p:txBody>
      </p:sp>
      <p:sp>
        <p:nvSpPr>
          <p:cNvPr id="5" name="Espace réservé du numéro de diapositive 4"/>
          <p:cNvSpPr>
            <a:spLocks noGrp="1"/>
          </p:cNvSpPr>
          <p:nvPr>
            <p:ph type="sldNum" sz="quarter" idx="3"/>
          </p:nvPr>
        </p:nvSpPr>
        <p:spPr>
          <a:xfrm>
            <a:off x="3859213" y="9444038"/>
            <a:ext cx="2951162" cy="498475"/>
          </a:xfrm>
          <a:prstGeom prst="rect">
            <a:avLst/>
          </a:prstGeom>
        </p:spPr>
        <p:txBody>
          <a:bodyPr vert="horz" lIns="91440" tIns="45720" rIns="91440" bIns="45720" rtlCol="0" anchor="b"/>
          <a:lstStyle>
            <a:lvl1pPr algn="r">
              <a:defRPr sz="1200"/>
            </a:lvl1pPr>
          </a:lstStyle>
          <a:p>
            <a:fld id="{CE8C8204-D712-4DC4-8096-E8CBBA5E9557}" type="slidenum">
              <a:rPr lang="fr-CH" smtClean="0"/>
              <a:t>‹Nr.›</a:t>
            </a:fld>
            <a:endParaRPr lang="fr-CH" dirty="0"/>
          </a:p>
        </p:txBody>
      </p:sp>
    </p:spTree>
    <p:extLst>
      <p:ext uri="{BB962C8B-B14F-4D97-AF65-F5344CB8AC3E}">
        <p14:creationId xmlns:p14="http://schemas.microsoft.com/office/powerpoint/2010/main" val="35406057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51851" cy="497126"/>
          </a:xfrm>
          <a:prstGeom prst="rect">
            <a:avLst/>
          </a:prstGeom>
        </p:spPr>
        <p:txBody>
          <a:bodyPr vert="horz" lIns="91440" tIns="45720" rIns="91440" bIns="45720" rtlCol="0"/>
          <a:lstStyle>
            <a:lvl1pPr algn="l">
              <a:defRPr sz="1200"/>
            </a:lvl1pPr>
          </a:lstStyle>
          <a:p>
            <a:endParaRPr lang="fr-CH" dirty="0"/>
          </a:p>
        </p:txBody>
      </p:sp>
      <p:sp>
        <p:nvSpPr>
          <p:cNvPr id="3" name="Espace réservé de la date 2"/>
          <p:cNvSpPr>
            <a:spLocks noGrp="1"/>
          </p:cNvSpPr>
          <p:nvPr>
            <p:ph type="dt" idx="1"/>
          </p:nvPr>
        </p:nvSpPr>
        <p:spPr>
          <a:xfrm>
            <a:off x="3858536" y="0"/>
            <a:ext cx="2951851" cy="497126"/>
          </a:xfrm>
          <a:prstGeom prst="rect">
            <a:avLst/>
          </a:prstGeom>
        </p:spPr>
        <p:txBody>
          <a:bodyPr vert="horz" lIns="91440" tIns="45720" rIns="91440" bIns="45720" rtlCol="0"/>
          <a:lstStyle>
            <a:lvl1pPr algn="r">
              <a:defRPr sz="1200"/>
            </a:lvl1pPr>
          </a:lstStyle>
          <a:p>
            <a:fld id="{C025AA4F-76E6-4BAD-B54F-64F6D386A538}" type="datetimeFigureOut">
              <a:rPr lang="fr-CH" smtClean="0"/>
              <a:pPr/>
              <a:t>15.06.22</a:t>
            </a:fld>
            <a:endParaRPr lang="fr-CH" dirty="0"/>
          </a:p>
        </p:txBody>
      </p:sp>
      <p:sp>
        <p:nvSpPr>
          <p:cNvPr id="4" name="Espace réservé de l'image des diapositives 3"/>
          <p:cNvSpPr>
            <a:spLocks noGrp="1" noRot="1" noChangeAspect="1"/>
          </p:cNvSpPr>
          <p:nvPr>
            <p:ph type="sldImg" idx="2"/>
          </p:nvPr>
        </p:nvSpPr>
        <p:spPr>
          <a:xfrm>
            <a:off x="922338" y="746125"/>
            <a:ext cx="4967287" cy="3727450"/>
          </a:xfrm>
          <a:prstGeom prst="rect">
            <a:avLst/>
          </a:prstGeom>
          <a:noFill/>
          <a:ln w="12700">
            <a:solidFill>
              <a:prstClr val="black"/>
            </a:solidFill>
          </a:ln>
        </p:spPr>
        <p:txBody>
          <a:bodyPr vert="horz" lIns="91440" tIns="45720" rIns="91440" bIns="45720" rtlCol="0" anchor="ctr"/>
          <a:lstStyle/>
          <a:p>
            <a:endParaRPr lang="fr-CH" dirty="0"/>
          </a:p>
        </p:txBody>
      </p:sp>
      <p:sp>
        <p:nvSpPr>
          <p:cNvPr id="5" name="Espace réservé des commentaires 4"/>
          <p:cNvSpPr>
            <a:spLocks noGrp="1"/>
          </p:cNvSpPr>
          <p:nvPr>
            <p:ph type="body" sz="quarter" idx="3"/>
          </p:nvPr>
        </p:nvSpPr>
        <p:spPr>
          <a:xfrm>
            <a:off x="681197" y="4722694"/>
            <a:ext cx="5449570" cy="4474131"/>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6" name="Espace réservé du pied de page 5"/>
          <p:cNvSpPr>
            <a:spLocks noGrp="1"/>
          </p:cNvSpPr>
          <p:nvPr>
            <p:ph type="ftr" sz="quarter" idx="4"/>
          </p:nvPr>
        </p:nvSpPr>
        <p:spPr>
          <a:xfrm>
            <a:off x="0" y="9443662"/>
            <a:ext cx="2951851" cy="497126"/>
          </a:xfrm>
          <a:prstGeom prst="rect">
            <a:avLst/>
          </a:prstGeom>
        </p:spPr>
        <p:txBody>
          <a:bodyPr vert="horz" lIns="91440" tIns="45720" rIns="91440" bIns="45720" rtlCol="0" anchor="b"/>
          <a:lstStyle>
            <a:lvl1pPr algn="l">
              <a:defRPr sz="1200"/>
            </a:lvl1pPr>
          </a:lstStyle>
          <a:p>
            <a:endParaRPr lang="fr-CH" dirty="0"/>
          </a:p>
        </p:txBody>
      </p:sp>
      <p:sp>
        <p:nvSpPr>
          <p:cNvPr id="7" name="Espace réservé du numéro de diapositive 6"/>
          <p:cNvSpPr>
            <a:spLocks noGrp="1"/>
          </p:cNvSpPr>
          <p:nvPr>
            <p:ph type="sldNum" sz="quarter" idx="5"/>
          </p:nvPr>
        </p:nvSpPr>
        <p:spPr>
          <a:xfrm>
            <a:off x="3858536" y="9443662"/>
            <a:ext cx="2951851" cy="497126"/>
          </a:xfrm>
          <a:prstGeom prst="rect">
            <a:avLst/>
          </a:prstGeom>
        </p:spPr>
        <p:txBody>
          <a:bodyPr vert="horz" lIns="91440" tIns="45720" rIns="91440" bIns="45720" rtlCol="0" anchor="b"/>
          <a:lstStyle>
            <a:lvl1pPr algn="r">
              <a:defRPr sz="1200"/>
            </a:lvl1pPr>
          </a:lstStyle>
          <a:p>
            <a:fld id="{EF6B2F0E-D06D-4800-949A-DCE58F61AD5C}" type="slidenum">
              <a:rPr lang="fr-CH" smtClean="0"/>
              <a:pPr/>
              <a:t>‹Nr.›</a:t>
            </a:fld>
            <a:endParaRPr lang="fr-CH" dirty="0"/>
          </a:p>
        </p:txBody>
      </p:sp>
    </p:spTree>
    <p:extLst>
      <p:ext uri="{BB962C8B-B14F-4D97-AF65-F5344CB8AC3E}">
        <p14:creationId xmlns:p14="http://schemas.microsoft.com/office/powerpoint/2010/main" val="41193830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10" name="Espace réservé pour une image  9"/>
          <p:cNvSpPr>
            <a:spLocks noGrp="1"/>
          </p:cNvSpPr>
          <p:nvPr>
            <p:ph type="pic" sz="quarter" idx="10"/>
          </p:nvPr>
        </p:nvSpPr>
        <p:spPr>
          <a:xfrm>
            <a:off x="0" y="2420888"/>
            <a:ext cx="9144000" cy="4032448"/>
          </a:xfrm>
          <a:prstGeom prst="rect">
            <a:avLst/>
          </a:prstGeom>
        </p:spPr>
        <p:txBody>
          <a:bodyPr/>
          <a:lstStyle>
            <a:lvl1pPr>
              <a:buNone/>
              <a:defRPr/>
            </a:lvl1pPr>
          </a:lstStyle>
          <a:p>
            <a:endParaRPr lang="fr-CH" dirty="0"/>
          </a:p>
        </p:txBody>
      </p:sp>
      <p:sp>
        <p:nvSpPr>
          <p:cNvPr id="11" name="Titre 10"/>
          <p:cNvSpPr>
            <a:spLocks noGrp="1"/>
          </p:cNvSpPr>
          <p:nvPr>
            <p:ph type="title" hasCustomPrompt="1"/>
          </p:nvPr>
        </p:nvSpPr>
        <p:spPr>
          <a:xfrm>
            <a:off x="251520" y="764704"/>
            <a:ext cx="6912768" cy="360040"/>
          </a:xfrm>
          <a:prstGeom prst="rect">
            <a:avLst/>
          </a:prstGeom>
        </p:spPr>
        <p:txBody>
          <a:bodyPr/>
          <a:lstStyle>
            <a:lvl1pPr algn="l">
              <a:defRPr sz="2000" b="1" cap="all" baseline="0">
                <a:solidFill>
                  <a:srgbClr val="004C7D"/>
                </a:solidFill>
                <a:latin typeface="Arial" pitchFamily="34" charset="0"/>
                <a:cs typeface="Arial" pitchFamily="34" charset="0"/>
              </a:defRPr>
            </a:lvl1pPr>
          </a:lstStyle>
          <a:p>
            <a:r>
              <a:rPr lang="fr-FR" dirty="0"/>
              <a:t>Titre général du document</a:t>
            </a:r>
            <a:endParaRPr lang="fr-CH" dirty="0"/>
          </a:p>
        </p:txBody>
      </p:sp>
      <p:sp>
        <p:nvSpPr>
          <p:cNvPr id="13" name="Espace réservé du texte 12"/>
          <p:cNvSpPr>
            <a:spLocks noGrp="1"/>
          </p:cNvSpPr>
          <p:nvPr>
            <p:ph type="body" sz="quarter" idx="11" hasCustomPrompt="1"/>
          </p:nvPr>
        </p:nvSpPr>
        <p:spPr>
          <a:xfrm>
            <a:off x="251520" y="1196752"/>
            <a:ext cx="4032250" cy="360363"/>
          </a:xfrm>
          <a:prstGeom prst="rect">
            <a:avLst/>
          </a:prstGeom>
        </p:spPr>
        <p:txBody>
          <a:bodyPr/>
          <a:lstStyle>
            <a:lvl1pPr marL="342900" marR="0" indent="-342900" algn="l" defTabSz="914400" rtl="0" eaLnBrk="1" fontAlgn="auto" latinLnBrk="0" hangingPunct="1">
              <a:lnSpc>
                <a:spcPct val="100000"/>
              </a:lnSpc>
              <a:spcBef>
                <a:spcPct val="20000"/>
              </a:spcBef>
              <a:spcAft>
                <a:spcPts val="0"/>
              </a:spcAft>
              <a:buClrTx/>
              <a:buSzTx/>
              <a:buFont typeface="Arial" pitchFamily="34" charset="0"/>
              <a:buNone/>
              <a:tabLst/>
              <a:defRPr sz="1600" baseline="0">
                <a:solidFill>
                  <a:srgbClr val="A7A7A7"/>
                </a:solidFill>
                <a:latin typeface="Arial" pitchFamily="34" charset="0"/>
                <a:cs typeface="Arial" pitchFamily="34" charset="0"/>
              </a:defRPr>
            </a:lvl1pPr>
          </a:lstStyle>
          <a:p>
            <a:pPr lvl="0"/>
            <a:r>
              <a:rPr lang="fr-CH" dirty="0"/>
              <a:t>Sous titre du document</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xte">
    <p:spTree>
      <p:nvGrpSpPr>
        <p:cNvPr id="1" name=""/>
        <p:cNvGrpSpPr/>
        <p:nvPr/>
      </p:nvGrpSpPr>
      <p:grpSpPr>
        <a:xfrm>
          <a:off x="0" y="0"/>
          <a:ext cx="0" cy="0"/>
          <a:chOff x="0" y="0"/>
          <a:chExt cx="0" cy="0"/>
        </a:xfrm>
      </p:grpSpPr>
      <p:sp>
        <p:nvSpPr>
          <p:cNvPr id="2" name="Titre 1"/>
          <p:cNvSpPr>
            <a:spLocks noGrp="1"/>
          </p:cNvSpPr>
          <p:nvPr>
            <p:ph type="title"/>
          </p:nvPr>
        </p:nvSpPr>
        <p:spPr>
          <a:xfrm>
            <a:off x="251520" y="548680"/>
            <a:ext cx="7283152" cy="360040"/>
          </a:xfrm>
          <a:prstGeom prst="rect">
            <a:avLst/>
          </a:prstGeom>
          <a:ln>
            <a:noFill/>
          </a:ln>
        </p:spPr>
        <p:txBody>
          <a:bodyPr lIns="36000"/>
          <a:lstStyle>
            <a:lvl1pPr algn="l">
              <a:defRPr sz="1800" b="1" cap="all" baseline="0">
                <a:solidFill>
                  <a:srgbClr val="004C7D"/>
                </a:solidFill>
                <a:latin typeface="Arial" pitchFamily="34" charset="0"/>
                <a:cs typeface="Arial" pitchFamily="34" charset="0"/>
              </a:defRPr>
            </a:lvl1pPr>
          </a:lstStyle>
          <a:p>
            <a:endParaRPr lang="fr-CH" dirty="0"/>
          </a:p>
        </p:txBody>
      </p:sp>
      <p:cxnSp>
        <p:nvCxnSpPr>
          <p:cNvPr id="9" name="Connecteur droit 8"/>
          <p:cNvCxnSpPr/>
          <p:nvPr userDrawn="1"/>
        </p:nvCxnSpPr>
        <p:spPr>
          <a:xfrm>
            <a:off x="251520" y="892055"/>
            <a:ext cx="7272808"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11" name="Espace réservé du texte 10"/>
          <p:cNvSpPr>
            <a:spLocks noGrp="1"/>
          </p:cNvSpPr>
          <p:nvPr>
            <p:ph type="body" sz="quarter" idx="10"/>
          </p:nvPr>
        </p:nvSpPr>
        <p:spPr>
          <a:xfrm>
            <a:off x="251520" y="1125538"/>
            <a:ext cx="8641655" cy="5183187"/>
          </a:xfrm>
          <a:prstGeom prst="rect">
            <a:avLst/>
          </a:prstGeom>
        </p:spPr>
        <p:txBody>
          <a:bodyPr/>
          <a:lstStyle>
            <a:lvl1pPr>
              <a:buFont typeface="Arial" pitchFamily="34" charset="0"/>
              <a:buChar char="–"/>
              <a:defRPr sz="1600" b="0">
                <a:latin typeface="Arial" pitchFamily="34" charset="0"/>
                <a:cs typeface="Arial" pitchFamily="34" charset="0"/>
              </a:defRPr>
            </a:lvl1pPr>
            <a:lvl2pPr>
              <a:defRPr sz="1600">
                <a:latin typeface="Arial" pitchFamily="34" charset="0"/>
                <a:cs typeface="Arial" pitchFamily="34" charset="0"/>
              </a:defRPr>
            </a:lvl2pPr>
            <a:lvl3pPr>
              <a:buFont typeface="Arial" pitchFamily="34" charset="0"/>
              <a:buChar char="–"/>
              <a:defRPr sz="1600">
                <a:latin typeface="Arial" pitchFamily="34" charset="0"/>
                <a:cs typeface="Arial" pitchFamily="34" charset="0"/>
              </a:defRPr>
            </a:lvl3pPr>
            <a:lvl4pPr>
              <a:buFont typeface="Arial" pitchFamily="34" charset="0"/>
              <a:buChar char="–"/>
              <a:defRPr sz="1600">
                <a:latin typeface="Arial" pitchFamily="34" charset="0"/>
                <a:cs typeface="Arial" pitchFamily="34" charset="0"/>
              </a:defRPr>
            </a:lvl4pPr>
            <a:lvl5pPr>
              <a:buFont typeface="Arial" pitchFamily="34" charset="0"/>
              <a:buChar char="–"/>
              <a:defRPr sz="1600">
                <a:latin typeface="Arial" pitchFamily="34" charset="0"/>
                <a:cs typeface="Arial" pitchFamily="34" charset="0"/>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fr-CH"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aphique">
    <p:spTree>
      <p:nvGrpSpPr>
        <p:cNvPr id="1" name=""/>
        <p:cNvGrpSpPr/>
        <p:nvPr/>
      </p:nvGrpSpPr>
      <p:grpSpPr>
        <a:xfrm>
          <a:off x="0" y="0"/>
          <a:ext cx="0" cy="0"/>
          <a:chOff x="0" y="0"/>
          <a:chExt cx="0" cy="0"/>
        </a:xfrm>
      </p:grpSpPr>
      <p:sp>
        <p:nvSpPr>
          <p:cNvPr id="7" name="Espace réservé du texte 6"/>
          <p:cNvSpPr>
            <a:spLocks noGrp="1"/>
          </p:cNvSpPr>
          <p:nvPr>
            <p:ph type="body" sz="quarter" idx="11"/>
          </p:nvPr>
        </p:nvSpPr>
        <p:spPr>
          <a:xfrm>
            <a:off x="251520" y="1124745"/>
            <a:ext cx="8640960" cy="2159794"/>
          </a:xfrm>
          <a:prstGeom prst="rect">
            <a:avLst/>
          </a:prstGeom>
        </p:spPr>
        <p:txBody>
          <a:bodyPr/>
          <a:lstStyle>
            <a:lvl1pPr>
              <a:buFont typeface="Arial" pitchFamily="34" charset="0"/>
              <a:buChar char="–"/>
              <a:defRPr sz="1600">
                <a:latin typeface="Arial" pitchFamily="34" charset="0"/>
                <a:cs typeface="Arial" pitchFamily="34" charset="0"/>
              </a:defRPr>
            </a:lvl1pPr>
            <a:lvl2pPr>
              <a:buFont typeface="Arial" pitchFamily="34" charset="0"/>
              <a:buChar char="–"/>
              <a:defRPr sz="1600">
                <a:latin typeface="Arial" pitchFamily="34" charset="0"/>
                <a:cs typeface="Arial" pitchFamily="34" charset="0"/>
              </a:defRPr>
            </a:lvl2pPr>
            <a:lvl3pPr>
              <a:buFont typeface="Arial" pitchFamily="34" charset="0"/>
              <a:buChar char="–"/>
              <a:defRPr sz="1600">
                <a:latin typeface="Arial" pitchFamily="34" charset="0"/>
                <a:cs typeface="Arial" pitchFamily="34" charset="0"/>
              </a:defRPr>
            </a:lvl3pPr>
            <a:lvl4pPr>
              <a:buFont typeface="Arial" pitchFamily="34" charset="0"/>
              <a:buChar char="–"/>
              <a:defRPr sz="1600">
                <a:latin typeface="Arial" pitchFamily="34" charset="0"/>
                <a:cs typeface="Arial" pitchFamily="34" charset="0"/>
              </a:defRPr>
            </a:lvl4pPr>
            <a:lvl5pPr>
              <a:buFont typeface="Arial" pitchFamily="34" charset="0"/>
              <a:buChar char="–"/>
              <a:defRPr sz="1600">
                <a:latin typeface="Arial" pitchFamily="34" charset="0"/>
                <a:cs typeface="Arial" pitchFamily="34" charset="0"/>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fr-CH" dirty="0"/>
          </a:p>
        </p:txBody>
      </p:sp>
      <p:sp>
        <p:nvSpPr>
          <p:cNvPr id="6" name="Titre 1"/>
          <p:cNvSpPr>
            <a:spLocks noGrp="1"/>
          </p:cNvSpPr>
          <p:nvPr>
            <p:ph type="title"/>
          </p:nvPr>
        </p:nvSpPr>
        <p:spPr>
          <a:xfrm>
            <a:off x="251520" y="559665"/>
            <a:ext cx="7283152" cy="360040"/>
          </a:xfrm>
          <a:prstGeom prst="rect">
            <a:avLst/>
          </a:prstGeom>
          <a:ln>
            <a:noFill/>
          </a:ln>
        </p:spPr>
        <p:txBody>
          <a:bodyPr lIns="36000"/>
          <a:lstStyle>
            <a:lvl1pPr algn="l">
              <a:defRPr sz="1800" b="1" cap="all" baseline="0">
                <a:solidFill>
                  <a:srgbClr val="004C7D"/>
                </a:solidFill>
                <a:latin typeface="Arial" pitchFamily="34" charset="0"/>
                <a:cs typeface="Arial" pitchFamily="34" charset="0"/>
              </a:defRPr>
            </a:lvl1pPr>
          </a:lstStyle>
          <a:p>
            <a:endParaRPr lang="fr-CH" dirty="0"/>
          </a:p>
        </p:txBody>
      </p:sp>
      <p:cxnSp>
        <p:nvCxnSpPr>
          <p:cNvPr id="8" name="Connecteur droit 7"/>
          <p:cNvCxnSpPr/>
          <p:nvPr userDrawn="1"/>
        </p:nvCxnSpPr>
        <p:spPr>
          <a:xfrm>
            <a:off x="251520" y="903040"/>
            <a:ext cx="7272808" cy="0"/>
          </a:xfrm>
          <a:prstGeom prst="line">
            <a:avLst/>
          </a:prstGeom>
          <a:ln w="25400">
            <a:solidFill>
              <a:srgbClr val="004C7D"/>
            </a:solidFill>
          </a:ln>
        </p:spPr>
        <p:style>
          <a:lnRef idx="1">
            <a:schemeClr val="accent1"/>
          </a:lnRef>
          <a:fillRef idx="0">
            <a:schemeClr val="accent1"/>
          </a:fillRef>
          <a:effectRef idx="0">
            <a:schemeClr val="accent1"/>
          </a:effectRef>
          <a:fontRef idx="minor">
            <a:schemeClr val="tx1"/>
          </a:fontRef>
        </p:style>
      </p:cxnSp>
      <p:sp>
        <p:nvSpPr>
          <p:cNvPr id="10" name="Espace réservé pour une image  9"/>
          <p:cNvSpPr>
            <a:spLocks noGrp="1"/>
          </p:cNvSpPr>
          <p:nvPr>
            <p:ph type="pic" sz="quarter" idx="12"/>
          </p:nvPr>
        </p:nvSpPr>
        <p:spPr>
          <a:xfrm>
            <a:off x="250825" y="3500438"/>
            <a:ext cx="8642350" cy="2808287"/>
          </a:xfrm>
          <a:prstGeom prst="rect">
            <a:avLst/>
          </a:prstGeom>
        </p:spPr>
        <p:txBody>
          <a:bodyPr/>
          <a:lstStyle/>
          <a:p>
            <a:endParaRPr lang="fr-CH"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Graphique">
    <p:spTree>
      <p:nvGrpSpPr>
        <p:cNvPr id="1" name=""/>
        <p:cNvGrpSpPr/>
        <p:nvPr/>
      </p:nvGrpSpPr>
      <p:grpSpPr>
        <a:xfrm>
          <a:off x="0" y="0"/>
          <a:ext cx="0" cy="0"/>
          <a:chOff x="0" y="0"/>
          <a:chExt cx="0" cy="0"/>
        </a:xfrm>
      </p:grpSpPr>
      <p:sp>
        <p:nvSpPr>
          <p:cNvPr id="4" name="Espace réservé du graphique 3"/>
          <p:cNvSpPr>
            <a:spLocks noGrp="1"/>
          </p:cNvSpPr>
          <p:nvPr>
            <p:ph type="chart" sz="quarter" idx="10"/>
          </p:nvPr>
        </p:nvSpPr>
        <p:spPr>
          <a:xfrm>
            <a:off x="251520" y="3429000"/>
            <a:ext cx="8640960" cy="2879725"/>
          </a:xfrm>
          <a:prstGeom prst="rect">
            <a:avLst/>
          </a:prstGeom>
        </p:spPr>
        <p:txBody>
          <a:bodyPr/>
          <a:lstStyle/>
          <a:p>
            <a:endParaRPr lang="fr-CH" dirty="0"/>
          </a:p>
        </p:txBody>
      </p:sp>
      <p:sp>
        <p:nvSpPr>
          <p:cNvPr id="7" name="Espace réservé du texte 6"/>
          <p:cNvSpPr>
            <a:spLocks noGrp="1"/>
          </p:cNvSpPr>
          <p:nvPr>
            <p:ph type="body" sz="quarter" idx="11"/>
          </p:nvPr>
        </p:nvSpPr>
        <p:spPr>
          <a:xfrm>
            <a:off x="251520" y="1124745"/>
            <a:ext cx="8640960" cy="2159794"/>
          </a:xfrm>
          <a:prstGeom prst="rect">
            <a:avLst/>
          </a:prstGeom>
        </p:spPr>
        <p:txBody>
          <a:bodyPr/>
          <a:lstStyle>
            <a:lvl1pPr>
              <a:buFont typeface="Arial" pitchFamily="34" charset="0"/>
              <a:buChar char="–"/>
              <a:defRPr sz="1600">
                <a:latin typeface="Arial" pitchFamily="34" charset="0"/>
                <a:cs typeface="Arial" pitchFamily="34" charset="0"/>
              </a:defRPr>
            </a:lvl1pPr>
            <a:lvl2pPr>
              <a:buFont typeface="Arial" pitchFamily="34" charset="0"/>
              <a:buChar char="–"/>
              <a:defRPr sz="1600">
                <a:latin typeface="Arial" pitchFamily="34" charset="0"/>
                <a:cs typeface="Arial" pitchFamily="34" charset="0"/>
              </a:defRPr>
            </a:lvl2pPr>
            <a:lvl3pPr>
              <a:buFont typeface="Arial" pitchFamily="34" charset="0"/>
              <a:buChar char="–"/>
              <a:defRPr sz="1600">
                <a:latin typeface="Arial" pitchFamily="34" charset="0"/>
                <a:cs typeface="Arial" pitchFamily="34" charset="0"/>
              </a:defRPr>
            </a:lvl3pPr>
            <a:lvl4pPr>
              <a:buFont typeface="Arial" pitchFamily="34" charset="0"/>
              <a:buChar char="–"/>
              <a:defRPr sz="1600">
                <a:latin typeface="Arial" pitchFamily="34" charset="0"/>
                <a:cs typeface="Arial" pitchFamily="34" charset="0"/>
              </a:defRPr>
            </a:lvl4pPr>
            <a:lvl5pPr>
              <a:buFont typeface="Arial" pitchFamily="34" charset="0"/>
              <a:buChar char="–"/>
              <a:defRPr sz="1600">
                <a:latin typeface="Arial" pitchFamily="34" charset="0"/>
                <a:cs typeface="Arial" pitchFamily="34" charset="0"/>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fr-CH" dirty="0"/>
          </a:p>
        </p:txBody>
      </p:sp>
      <p:sp>
        <p:nvSpPr>
          <p:cNvPr id="6" name="Titre 1"/>
          <p:cNvSpPr>
            <a:spLocks noGrp="1"/>
          </p:cNvSpPr>
          <p:nvPr>
            <p:ph type="title"/>
          </p:nvPr>
        </p:nvSpPr>
        <p:spPr>
          <a:xfrm>
            <a:off x="251520" y="559665"/>
            <a:ext cx="7283152" cy="360040"/>
          </a:xfrm>
          <a:prstGeom prst="rect">
            <a:avLst/>
          </a:prstGeom>
          <a:ln>
            <a:noFill/>
          </a:ln>
        </p:spPr>
        <p:txBody>
          <a:bodyPr lIns="36000"/>
          <a:lstStyle>
            <a:lvl1pPr algn="l">
              <a:defRPr sz="1800" b="1" cap="all" baseline="0">
                <a:solidFill>
                  <a:srgbClr val="004C7D"/>
                </a:solidFill>
                <a:latin typeface="Arial" pitchFamily="34" charset="0"/>
                <a:cs typeface="Arial" pitchFamily="34" charset="0"/>
              </a:defRPr>
            </a:lvl1pPr>
          </a:lstStyle>
          <a:p>
            <a:endParaRPr lang="fr-CH" dirty="0"/>
          </a:p>
        </p:txBody>
      </p:sp>
      <p:cxnSp>
        <p:nvCxnSpPr>
          <p:cNvPr id="8" name="Connecteur droit 7"/>
          <p:cNvCxnSpPr/>
          <p:nvPr userDrawn="1"/>
        </p:nvCxnSpPr>
        <p:spPr>
          <a:xfrm>
            <a:off x="251520" y="903040"/>
            <a:ext cx="7272808" cy="0"/>
          </a:xfrm>
          <a:prstGeom prst="line">
            <a:avLst/>
          </a:prstGeom>
          <a:ln w="25400">
            <a:solidFill>
              <a:srgbClr val="004C7D"/>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e - Image 1">
    <p:spTree>
      <p:nvGrpSpPr>
        <p:cNvPr id="1" name=""/>
        <p:cNvGrpSpPr/>
        <p:nvPr/>
      </p:nvGrpSpPr>
      <p:grpSpPr>
        <a:xfrm>
          <a:off x="0" y="0"/>
          <a:ext cx="0" cy="0"/>
          <a:chOff x="0" y="0"/>
          <a:chExt cx="0" cy="0"/>
        </a:xfrm>
      </p:grpSpPr>
      <p:cxnSp>
        <p:nvCxnSpPr>
          <p:cNvPr id="4" name="Connecteur droit 3"/>
          <p:cNvCxnSpPr/>
          <p:nvPr userDrawn="1"/>
        </p:nvCxnSpPr>
        <p:spPr>
          <a:xfrm>
            <a:off x="251520" y="908720"/>
            <a:ext cx="7272808" cy="0"/>
          </a:xfrm>
          <a:prstGeom prst="line">
            <a:avLst/>
          </a:prstGeom>
          <a:ln w="25400">
            <a:solidFill>
              <a:srgbClr val="004C7D"/>
            </a:solidFill>
          </a:ln>
        </p:spPr>
        <p:style>
          <a:lnRef idx="1">
            <a:schemeClr val="accent1"/>
          </a:lnRef>
          <a:fillRef idx="0">
            <a:schemeClr val="accent1"/>
          </a:fillRef>
          <a:effectRef idx="0">
            <a:schemeClr val="accent1"/>
          </a:effectRef>
          <a:fontRef idx="minor">
            <a:schemeClr val="tx1"/>
          </a:fontRef>
        </p:style>
      </p:cxnSp>
      <p:sp>
        <p:nvSpPr>
          <p:cNvPr id="6" name="Espace réservé du texte 5"/>
          <p:cNvSpPr>
            <a:spLocks noGrp="1"/>
          </p:cNvSpPr>
          <p:nvPr>
            <p:ph type="body" sz="quarter" idx="10"/>
          </p:nvPr>
        </p:nvSpPr>
        <p:spPr>
          <a:xfrm>
            <a:off x="251520" y="1196753"/>
            <a:ext cx="4104456" cy="5040560"/>
          </a:xfrm>
          <a:prstGeom prst="rect">
            <a:avLst/>
          </a:prstGeom>
        </p:spPr>
        <p:txBody>
          <a:bodyPr/>
          <a:lstStyle>
            <a:lvl1pPr>
              <a:buFont typeface="Arial" pitchFamily="34" charset="0"/>
              <a:buChar char="–"/>
              <a:defRPr sz="1600">
                <a:latin typeface="Arial" pitchFamily="34" charset="0"/>
                <a:cs typeface="Arial" pitchFamily="34" charset="0"/>
              </a:defRPr>
            </a:lvl1pPr>
            <a:lvl2pPr>
              <a:buFont typeface="Arial" pitchFamily="34" charset="0"/>
              <a:buChar char="–"/>
              <a:defRPr sz="1600">
                <a:latin typeface="Arial" pitchFamily="34" charset="0"/>
                <a:cs typeface="Arial" pitchFamily="34" charset="0"/>
              </a:defRPr>
            </a:lvl2pPr>
            <a:lvl3pPr>
              <a:buFont typeface="Arial" pitchFamily="34" charset="0"/>
              <a:buChar char="–"/>
              <a:defRPr sz="1600">
                <a:latin typeface="Arial" pitchFamily="34" charset="0"/>
                <a:cs typeface="Arial" pitchFamily="34" charset="0"/>
              </a:defRPr>
            </a:lvl3pPr>
            <a:lvl4pPr>
              <a:buFont typeface="Arial" pitchFamily="34" charset="0"/>
              <a:buChar char="–"/>
              <a:defRPr sz="1600">
                <a:latin typeface="Arial" pitchFamily="34" charset="0"/>
                <a:cs typeface="Arial" pitchFamily="34" charset="0"/>
              </a:defRPr>
            </a:lvl4pPr>
            <a:lvl5pPr>
              <a:buFont typeface="Arial" pitchFamily="34" charset="0"/>
              <a:buChar char="–"/>
              <a:defRPr sz="1600">
                <a:latin typeface="Arial" pitchFamily="34" charset="0"/>
                <a:cs typeface="Arial" pitchFamily="34" charset="0"/>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fr-CH" dirty="0"/>
          </a:p>
        </p:txBody>
      </p:sp>
      <p:sp>
        <p:nvSpPr>
          <p:cNvPr id="8" name="Espace réservé pour une image  7"/>
          <p:cNvSpPr>
            <a:spLocks noGrp="1"/>
          </p:cNvSpPr>
          <p:nvPr>
            <p:ph type="pic" sz="quarter" idx="11"/>
          </p:nvPr>
        </p:nvSpPr>
        <p:spPr>
          <a:xfrm>
            <a:off x="4788024" y="1196753"/>
            <a:ext cx="4104456" cy="5040559"/>
          </a:xfrm>
          <a:prstGeom prst="rect">
            <a:avLst/>
          </a:prstGeom>
        </p:spPr>
        <p:txBody>
          <a:bodyPr/>
          <a:lstStyle/>
          <a:p>
            <a:endParaRPr lang="fr-CH" dirty="0"/>
          </a:p>
        </p:txBody>
      </p:sp>
      <p:sp>
        <p:nvSpPr>
          <p:cNvPr id="7" name="Titre 1"/>
          <p:cNvSpPr>
            <a:spLocks noGrp="1"/>
          </p:cNvSpPr>
          <p:nvPr>
            <p:ph type="title"/>
          </p:nvPr>
        </p:nvSpPr>
        <p:spPr>
          <a:xfrm>
            <a:off x="251520" y="559665"/>
            <a:ext cx="7283152" cy="360040"/>
          </a:xfrm>
          <a:prstGeom prst="rect">
            <a:avLst/>
          </a:prstGeom>
          <a:ln>
            <a:noFill/>
          </a:ln>
        </p:spPr>
        <p:txBody>
          <a:bodyPr lIns="36000"/>
          <a:lstStyle>
            <a:lvl1pPr algn="l">
              <a:defRPr sz="1800" b="1" cap="all" baseline="0">
                <a:solidFill>
                  <a:srgbClr val="004C7D"/>
                </a:solidFill>
                <a:latin typeface="Arial" pitchFamily="34" charset="0"/>
                <a:cs typeface="Arial" pitchFamily="34" charset="0"/>
              </a:defRPr>
            </a:lvl1pPr>
          </a:lstStyle>
          <a:p>
            <a:endParaRPr lang="fr-CH"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mage-Texte 1">
    <p:spTree>
      <p:nvGrpSpPr>
        <p:cNvPr id="1" name=""/>
        <p:cNvGrpSpPr/>
        <p:nvPr/>
      </p:nvGrpSpPr>
      <p:grpSpPr>
        <a:xfrm>
          <a:off x="0" y="0"/>
          <a:ext cx="0" cy="0"/>
          <a:chOff x="0" y="0"/>
          <a:chExt cx="0" cy="0"/>
        </a:xfrm>
      </p:grpSpPr>
      <p:sp>
        <p:nvSpPr>
          <p:cNvPr id="10" name="Espace réservé du texte 9"/>
          <p:cNvSpPr>
            <a:spLocks noGrp="1"/>
          </p:cNvSpPr>
          <p:nvPr>
            <p:ph type="body" sz="quarter" idx="10"/>
          </p:nvPr>
        </p:nvSpPr>
        <p:spPr>
          <a:xfrm>
            <a:off x="4788024" y="1196752"/>
            <a:ext cx="4104455" cy="5040536"/>
          </a:xfrm>
          <a:prstGeom prst="rect">
            <a:avLst/>
          </a:prstGeom>
        </p:spPr>
        <p:txBody>
          <a:bodyPr/>
          <a:lstStyle>
            <a:lvl1pPr>
              <a:buFont typeface="Arial" pitchFamily="34" charset="0"/>
              <a:buChar char="–"/>
              <a:defRPr sz="1600">
                <a:latin typeface="Arial" pitchFamily="34" charset="0"/>
                <a:cs typeface="Arial" pitchFamily="34" charset="0"/>
              </a:defRPr>
            </a:lvl1pPr>
            <a:lvl2pPr>
              <a:buFont typeface="Arial" pitchFamily="34" charset="0"/>
              <a:buChar char="–"/>
              <a:defRPr sz="1600">
                <a:latin typeface="Arial" pitchFamily="34" charset="0"/>
                <a:cs typeface="Arial" pitchFamily="34" charset="0"/>
              </a:defRPr>
            </a:lvl2pPr>
            <a:lvl3pPr>
              <a:buFont typeface="Arial" pitchFamily="34" charset="0"/>
              <a:buChar char="–"/>
              <a:defRPr sz="1600">
                <a:latin typeface="Arial" pitchFamily="34" charset="0"/>
                <a:cs typeface="Arial" pitchFamily="34" charset="0"/>
              </a:defRPr>
            </a:lvl3pPr>
            <a:lvl4pPr>
              <a:buFont typeface="Arial" pitchFamily="34" charset="0"/>
              <a:buChar char="–"/>
              <a:defRPr sz="1600">
                <a:latin typeface="Arial" pitchFamily="34" charset="0"/>
                <a:cs typeface="Arial" pitchFamily="34" charset="0"/>
              </a:defRPr>
            </a:lvl4pPr>
            <a:lvl5pPr>
              <a:buFont typeface="Arial" pitchFamily="34" charset="0"/>
              <a:buChar char="–"/>
              <a:defRPr sz="1600">
                <a:latin typeface="Arial" pitchFamily="34" charset="0"/>
                <a:cs typeface="Arial" pitchFamily="34" charset="0"/>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fr-CH" dirty="0"/>
          </a:p>
        </p:txBody>
      </p:sp>
      <p:sp>
        <p:nvSpPr>
          <p:cNvPr id="12" name="Espace réservé pour une image  11"/>
          <p:cNvSpPr>
            <a:spLocks noGrp="1"/>
          </p:cNvSpPr>
          <p:nvPr>
            <p:ph type="pic" sz="quarter" idx="11"/>
          </p:nvPr>
        </p:nvSpPr>
        <p:spPr>
          <a:xfrm>
            <a:off x="251520" y="1196752"/>
            <a:ext cx="4104456" cy="5040313"/>
          </a:xfrm>
          <a:prstGeom prst="rect">
            <a:avLst/>
          </a:prstGeom>
        </p:spPr>
        <p:txBody>
          <a:bodyPr/>
          <a:lstStyle/>
          <a:p>
            <a:endParaRPr lang="fr-CH" dirty="0"/>
          </a:p>
        </p:txBody>
      </p:sp>
      <p:sp>
        <p:nvSpPr>
          <p:cNvPr id="6" name="Titre 1"/>
          <p:cNvSpPr>
            <a:spLocks noGrp="1"/>
          </p:cNvSpPr>
          <p:nvPr>
            <p:ph type="title"/>
          </p:nvPr>
        </p:nvSpPr>
        <p:spPr>
          <a:xfrm>
            <a:off x="251520" y="559665"/>
            <a:ext cx="7283152" cy="360040"/>
          </a:xfrm>
          <a:prstGeom prst="rect">
            <a:avLst/>
          </a:prstGeom>
          <a:ln>
            <a:noFill/>
          </a:ln>
        </p:spPr>
        <p:txBody>
          <a:bodyPr lIns="36000"/>
          <a:lstStyle>
            <a:lvl1pPr algn="l">
              <a:defRPr sz="1800" b="1" cap="all" baseline="0">
                <a:solidFill>
                  <a:srgbClr val="004C7D"/>
                </a:solidFill>
                <a:latin typeface="Arial" pitchFamily="34" charset="0"/>
                <a:cs typeface="Arial" pitchFamily="34" charset="0"/>
              </a:defRPr>
            </a:lvl1pPr>
          </a:lstStyle>
          <a:p>
            <a:endParaRPr lang="fr-CH" dirty="0"/>
          </a:p>
        </p:txBody>
      </p:sp>
      <p:cxnSp>
        <p:nvCxnSpPr>
          <p:cNvPr id="9" name="Connecteur droit 8"/>
          <p:cNvCxnSpPr/>
          <p:nvPr userDrawn="1"/>
        </p:nvCxnSpPr>
        <p:spPr>
          <a:xfrm>
            <a:off x="251520" y="903040"/>
            <a:ext cx="7272808" cy="0"/>
          </a:xfrm>
          <a:prstGeom prst="line">
            <a:avLst/>
          </a:prstGeom>
          <a:ln w="25400">
            <a:solidFill>
              <a:srgbClr val="004C7D"/>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u divers">
    <p:spTree>
      <p:nvGrpSpPr>
        <p:cNvPr id="1" name=""/>
        <p:cNvGrpSpPr/>
        <p:nvPr/>
      </p:nvGrpSpPr>
      <p:grpSpPr>
        <a:xfrm>
          <a:off x="0" y="0"/>
          <a:ext cx="0" cy="0"/>
          <a:chOff x="0" y="0"/>
          <a:chExt cx="0" cy="0"/>
        </a:xfrm>
      </p:grpSpPr>
      <p:sp>
        <p:nvSpPr>
          <p:cNvPr id="6" name="Espace réservé du contenu 5"/>
          <p:cNvSpPr>
            <a:spLocks noGrp="1"/>
          </p:cNvSpPr>
          <p:nvPr>
            <p:ph sz="quarter" idx="10"/>
          </p:nvPr>
        </p:nvSpPr>
        <p:spPr>
          <a:xfrm>
            <a:off x="251520" y="1124744"/>
            <a:ext cx="8640960" cy="5183187"/>
          </a:xfrm>
          <a:prstGeom prst="rect">
            <a:avLst/>
          </a:prstGeom>
        </p:spPr>
        <p:txBody>
          <a:bodyPr/>
          <a:lstStyle>
            <a:lvl1pPr>
              <a:buFont typeface="Arial" pitchFamily="34" charset="0"/>
              <a:buChar char="–"/>
              <a:defRPr sz="1600">
                <a:latin typeface="Arial" pitchFamily="34" charset="0"/>
                <a:cs typeface="Arial" pitchFamily="34" charset="0"/>
              </a:defRPr>
            </a:lvl1pPr>
            <a:lvl2pPr>
              <a:buFont typeface="Arial" pitchFamily="34" charset="0"/>
              <a:buChar char="–"/>
              <a:defRPr sz="1600">
                <a:latin typeface="Arial" pitchFamily="34" charset="0"/>
                <a:cs typeface="Arial" pitchFamily="34" charset="0"/>
              </a:defRPr>
            </a:lvl2pPr>
            <a:lvl3pPr>
              <a:buFont typeface="Arial" pitchFamily="34" charset="0"/>
              <a:buChar char="–"/>
              <a:defRPr sz="1600">
                <a:latin typeface="Arial" pitchFamily="34" charset="0"/>
                <a:cs typeface="Arial" pitchFamily="34" charset="0"/>
              </a:defRPr>
            </a:lvl3pPr>
            <a:lvl4pPr>
              <a:buFont typeface="Arial" pitchFamily="34" charset="0"/>
              <a:buChar char="–"/>
              <a:defRPr sz="1600">
                <a:latin typeface="Arial" pitchFamily="34" charset="0"/>
                <a:cs typeface="Arial" pitchFamily="34" charset="0"/>
              </a:defRPr>
            </a:lvl4pPr>
            <a:lvl5pPr>
              <a:buFont typeface="Arial" pitchFamily="34" charset="0"/>
              <a:buChar char="–"/>
              <a:defRPr sz="1600">
                <a:latin typeface="Arial" pitchFamily="34" charset="0"/>
                <a:cs typeface="Arial" pitchFamily="34" charset="0"/>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fr-CH" dirty="0"/>
          </a:p>
        </p:txBody>
      </p:sp>
      <p:cxnSp>
        <p:nvCxnSpPr>
          <p:cNvPr id="9" name="Connecteur droit 8"/>
          <p:cNvCxnSpPr/>
          <p:nvPr userDrawn="1"/>
        </p:nvCxnSpPr>
        <p:spPr>
          <a:xfrm>
            <a:off x="251520" y="908720"/>
            <a:ext cx="7272808" cy="0"/>
          </a:xfrm>
          <a:prstGeom prst="line">
            <a:avLst/>
          </a:prstGeom>
          <a:ln w="25400">
            <a:solidFill>
              <a:srgbClr val="004C7D"/>
            </a:solidFill>
          </a:ln>
        </p:spPr>
        <p:style>
          <a:lnRef idx="1">
            <a:schemeClr val="accent1"/>
          </a:lnRef>
          <a:fillRef idx="0">
            <a:schemeClr val="accent1"/>
          </a:fillRef>
          <a:effectRef idx="0">
            <a:schemeClr val="accent1"/>
          </a:effectRef>
          <a:fontRef idx="minor">
            <a:schemeClr val="tx1"/>
          </a:fontRef>
        </p:style>
      </p:cxnSp>
      <p:sp>
        <p:nvSpPr>
          <p:cNvPr id="10" name="Titre 1"/>
          <p:cNvSpPr>
            <a:spLocks noGrp="1"/>
          </p:cNvSpPr>
          <p:nvPr>
            <p:ph type="title"/>
          </p:nvPr>
        </p:nvSpPr>
        <p:spPr>
          <a:xfrm>
            <a:off x="251520" y="559665"/>
            <a:ext cx="7283152" cy="360040"/>
          </a:xfrm>
          <a:prstGeom prst="rect">
            <a:avLst/>
          </a:prstGeom>
          <a:ln>
            <a:noFill/>
          </a:ln>
        </p:spPr>
        <p:txBody>
          <a:bodyPr lIns="36000"/>
          <a:lstStyle>
            <a:lvl1pPr algn="l">
              <a:defRPr sz="1800" b="1" cap="all" baseline="0">
                <a:solidFill>
                  <a:srgbClr val="004C7D"/>
                </a:solidFill>
                <a:latin typeface="Arial" pitchFamily="34" charset="0"/>
                <a:cs typeface="Arial" pitchFamily="34" charset="0"/>
              </a:defRPr>
            </a:lvl1pPr>
          </a:lstStyle>
          <a:p>
            <a:endParaRPr lang="fr-CH"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Disposition de fin">
    <p:spTree>
      <p:nvGrpSpPr>
        <p:cNvPr id="1" name=""/>
        <p:cNvGrpSpPr/>
        <p:nvPr/>
      </p:nvGrpSpPr>
      <p:grpSpPr>
        <a:xfrm>
          <a:off x="0" y="0"/>
          <a:ext cx="0" cy="0"/>
          <a:chOff x="0" y="0"/>
          <a:chExt cx="0" cy="0"/>
        </a:xfrm>
      </p:grpSpPr>
      <p:pic>
        <p:nvPicPr>
          <p:cNvPr id="3" name="Picture 3"/>
          <p:cNvPicPr>
            <a:picLocks noChangeAspect="1" noChangeArrowheads="1"/>
          </p:cNvPicPr>
          <p:nvPr userDrawn="1"/>
        </p:nvPicPr>
        <p:blipFill>
          <a:blip r:embed="rId2" cstate="print"/>
          <a:srcRect/>
          <a:stretch>
            <a:fillRect/>
          </a:stretch>
        </p:blipFill>
        <p:spPr bwMode="auto">
          <a:xfrm>
            <a:off x="251520" y="5733256"/>
            <a:ext cx="1872208" cy="418139"/>
          </a:xfrm>
          <a:prstGeom prst="rect">
            <a:avLst/>
          </a:prstGeom>
          <a:noFill/>
          <a:ln w="9525">
            <a:noFill/>
            <a:miter lim="800000"/>
            <a:headEnd/>
            <a:tailEnd/>
          </a:ln>
        </p:spPr>
      </p:pic>
      <p:sp>
        <p:nvSpPr>
          <p:cNvPr id="5" name="Titre 1"/>
          <p:cNvSpPr txBox="1">
            <a:spLocks/>
          </p:cNvSpPr>
          <p:nvPr userDrawn="1"/>
        </p:nvSpPr>
        <p:spPr>
          <a:xfrm>
            <a:off x="251520" y="476672"/>
            <a:ext cx="7344816" cy="430887"/>
          </a:xfrm>
          <a:prstGeom prst="rect">
            <a:avLst/>
          </a:prstGeom>
        </p:spPr>
        <p:txBody>
          <a:bodyPr wrap="square" lIns="0" tIns="0" rIns="0" bIns="0">
            <a:spAutoFit/>
          </a:bodyPr>
          <a:lstStyle/>
          <a:p>
            <a:pPr marL="0" marR="0" lvl="0" indent="0" algn="l" defTabSz="914400" rtl="0" eaLnBrk="1" fontAlgn="auto" latinLnBrk="0" hangingPunct="1">
              <a:lnSpc>
                <a:spcPct val="100000"/>
              </a:lnSpc>
              <a:spcBef>
                <a:spcPct val="0"/>
              </a:spcBef>
              <a:spcAft>
                <a:spcPts val="0"/>
              </a:spcAft>
              <a:buClrTx/>
              <a:buSzTx/>
              <a:buFontTx/>
              <a:buNone/>
              <a:tabLst>
                <a:tab pos="8162925" algn="l"/>
              </a:tabLst>
              <a:defRPr/>
            </a:pPr>
            <a:r>
              <a:rPr kumimoji="0" lang="fr-CH" sz="2800" b="1" i="0" u="none" strike="noStrike" kern="1200" cap="all" spc="0" normalizeH="0" baseline="0" noProof="0" dirty="0">
                <a:ln>
                  <a:noFill/>
                </a:ln>
                <a:solidFill>
                  <a:srgbClr val="004C7D"/>
                </a:solidFill>
                <a:effectLst/>
                <a:uLnTx/>
                <a:uFillTx/>
                <a:latin typeface="Arial" pitchFamily="34" charset="0"/>
                <a:ea typeface="+mj-ea"/>
                <a:cs typeface="Arial" pitchFamily="34" charset="0"/>
              </a:rPr>
              <a:t>Merci de votre attention !</a:t>
            </a:r>
          </a:p>
        </p:txBody>
      </p:sp>
      <p:cxnSp>
        <p:nvCxnSpPr>
          <p:cNvPr id="6" name="Connecteur droit 5"/>
          <p:cNvCxnSpPr/>
          <p:nvPr userDrawn="1"/>
        </p:nvCxnSpPr>
        <p:spPr>
          <a:xfrm>
            <a:off x="251520" y="980728"/>
            <a:ext cx="6912768" cy="0"/>
          </a:xfrm>
          <a:prstGeom prst="line">
            <a:avLst/>
          </a:prstGeom>
          <a:ln w="25400">
            <a:solidFill>
              <a:srgbClr val="004C7D"/>
            </a:solidFill>
          </a:ln>
        </p:spPr>
        <p:style>
          <a:lnRef idx="1">
            <a:schemeClr val="accent1"/>
          </a:lnRef>
          <a:fillRef idx="0">
            <a:schemeClr val="accent1"/>
          </a:fillRef>
          <a:effectRef idx="0">
            <a:schemeClr val="accent1"/>
          </a:effectRef>
          <a:fontRef idx="minor">
            <a:schemeClr val="tx1"/>
          </a:fontRef>
        </p:style>
      </p:cxnSp>
      <p:sp>
        <p:nvSpPr>
          <p:cNvPr id="8" name="Espace réservé du texte 7"/>
          <p:cNvSpPr>
            <a:spLocks noGrp="1"/>
          </p:cNvSpPr>
          <p:nvPr>
            <p:ph type="body" sz="quarter" idx="10" hasCustomPrompt="1"/>
          </p:nvPr>
        </p:nvSpPr>
        <p:spPr>
          <a:xfrm>
            <a:off x="251520" y="1844824"/>
            <a:ext cx="3168650" cy="2089150"/>
          </a:xfrm>
          <a:prstGeom prst="rect">
            <a:avLst/>
          </a:prstGeom>
        </p:spPr>
        <p:txBody>
          <a:bodyPr/>
          <a:lstStyle>
            <a:lvl1pPr algn="l">
              <a:buNone/>
              <a:tabLst>
                <a:tab pos="266700" algn="l"/>
                <a:tab pos="8077200" algn="r"/>
              </a:tabLst>
              <a:defRPr/>
            </a:lvl1pPr>
            <a:lvl2pPr>
              <a:buNone/>
              <a:defRPr/>
            </a:lvl2pPr>
          </a:lstStyle>
          <a:p>
            <a:pPr algn="l">
              <a:buNone/>
              <a:tabLst>
                <a:tab pos="8077200" algn="r"/>
              </a:tabLst>
            </a:pPr>
            <a:r>
              <a:rPr lang="fr-CH" sz="1400" dirty="0">
                <a:solidFill>
                  <a:srgbClr val="004C7D"/>
                </a:solidFill>
                <a:latin typeface="Arial" pitchFamily="34" charset="0"/>
                <a:cs typeface="Arial" pitchFamily="34" charset="0"/>
              </a:rPr>
              <a:t>Nom Entité</a:t>
            </a:r>
          </a:p>
          <a:p>
            <a:pPr algn="l">
              <a:buNone/>
              <a:tabLst>
                <a:tab pos="266700" algn="l"/>
                <a:tab pos="8077200" algn="r"/>
              </a:tabLst>
            </a:pPr>
            <a:r>
              <a:rPr lang="fr-CH" sz="1050" dirty="0">
                <a:solidFill>
                  <a:srgbClr val="004C7D"/>
                </a:solidFill>
                <a:latin typeface="Arial" pitchFamily="34" charset="0"/>
                <a:cs typeface="Arial" pitchFamily="34" charset="0"/>
              </a:rPr>
              <a:t>Adresse</a:t>
            </a:r>
          </a:p>
          <a:p>
            <a:pPr algn="l">
              <a:buNone/>
              <a:tabLst>
                <a:tab pos="266700" algn="l"/>
                <a:tab pos="8077200" algn="r"/>
              </a:tabLst>
            </a:pPr>
            <a:r>
              <a:rPr lang="fr-CH" sz="1050" dirty="0">
                <a:solidFill>
                  <a:srgbClr val="004C7D"/>
                </a:solidFill>
                <a:latin typeface="Arial" pitchFamily="34" charset="0"/>
                <a:cs typeface="Arial" pitchFamily="34" charset="0"/>
              </a:rPr>
              <a:t>CH-2000 Neuchâtel</a:t>
            </a:r>
          </a:p>
          <a:p>
            <a:pPr algn="l">
              <a:buNone/>
              <a:tabLst>
                <a:tab pos="266700" algn="l"/>
                <a:tab pos="8077200" algn="r"/>
              </a:tabLst>
            </a:pPr>
            <a:r>
              <a:rPr lang="fr-CH" sz="1050" dirty="0">
                <a:solidFill>
                  <a:srgbClr val="004C7D"/>
                </a:solidFill>
                <a:latin typeface="Arial" pitchFamily="34" charset="0"/>
                <a:cs typeface="Arial" pitchFamily="34" charset="0"/>
              </a:rPr>
              <a:t>Prenom.Nom@unine.ch </a:t>
            </a:r>
            <a:endParaRPr lang="fr-CH" sz="1400" dirty="0">
              <a:solidFill>
                <a:srgbClr val="004C7D"/>
              </a:solidFill>
              <a:latin typeface="Arial" pitchFamily="34" charset="0"/>
              <a:cs typeface="Arial" pitchFamily="34" charset="0"/>
            </a:endParaRPr>
          </a:p>
          <a:p>
            <a:pPr algn="l">
              <a:buNone/>
              <a:tabLst>
                <a:tab pos="266700" algn="l"/>
                <a:tab pos="8077200" algn="r"/>
              </a:tabLst>
            </a:pPr>
            <a:r>
              <a:rPr lang="fr-CH" sz="1600" dirty="0">
                <a:solidFill>
                  <a:srgbClr val="004C7D"/>
                </a:solidFill>
                <a:latin typeface="Arial" pitchFamily="34" charset="0"/>
                <a:cs typeface="Arial" pitchFamily="34" charset="0"/>
              </a:rPr>
              <a:t>www.unine.ch</a:t>
            </a:r>
          </a:p>
          <a:p>
            <a:pPr lvl="1"/>
            <a:endParaRPr lang="fr-CH"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jpe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6525344"/>
            <a:ext cx="9144000" cy="332656"/>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sz="1200" dirty="0">
              <a:solidFill>
                <a:schemeClr val="bg1"/>
              </a:solidFill>
              <a:latin typeface="Arial" pitchFamily="34" charset="0"/>
              <a:cs typeface="Arial" pitchFamily="34" charset="0"/>
            </a:endParaRPr>
          </a:p>
          <a:p>
            <a:pPr algn="ctr"/>
            <a:endParaRPr lang="fr-CH" sz="1200" dirty="0">
              <a:solidFill>
                <a:schemeClr val="bg1"/>
              </a:solidFill>
              <a:latin typeface="Arial" pitchFamily="34" charset="0"/>
              <a:cs typeface="Arial" pitchFamily="34" charset="0"/>
            </a:endParaRPr>
          </a:p>
          <a:p>
            <a:pPr algn="ctr"/>
            <a:endParaRPr lang="fr-CH" sz="1200" dirty="0">
              <a:solidFill>
                <a:schemeClr val="bg1"/>
              </a:solidFill>
              <a:latin typeface="Arial" pitchFamily="34" charset="0"/>
              <a:cs typeface="Arial" pitchFamily="34" charset="0"/>
            </a:endParaRPr>
          </a:p>
          <a:p>
            <a:pPr algn="ctr"/>
            <a:endParaRPr lang="fr-CH" sz="1200" dirty="0">
              <a:solidFill>
                <a:schemeClr val="bg1"/>
              </a:solidFill>
              <a:latin typeface="Arial" pitchFamily="34" charset="0"/>
              <a:cs typeface="Arial" pitchFamily="34" charset="0"/>
            </a:endParaRPr>
          </a:p>
          <a:p>
            <a:pPr algn="ctr"/>
            <a:endParaRPr lang="fr-CH" sz="1200" dirty="0">
              <a:solidFill>
                <a:schemeClr val="bg1"/>
              </a:solidFill>
              <a:latin typeface="Arial" pitchFamily="34" charset="0"/>
              <a:cs typeface="Arial" pitchFamily="34" charset="0"/>
            </a:endParaRPr>
          </a:p>
        </p:txBody>
      </p:sp>
      <p:pic>
        <p:nvPicPr>
          <p:cNvPr id="9" name="Picture 3"/>
          <p:cNvPicPr>
            <a:picLocks noChangeArrowheads="1"/>
          </p:cNvPicPr>
          <p:nvPr userDrawn="1"/>
        </p:nvPicPr>
        <p:blipFill>
          <a:blip r:embed="rId10" cstate="print"/>
          <a:srcRect/>
          <a:stretch>
            <a:fillRect/>
          </a:stretch>
        </p:blipFill>
        <p:spPr bwMode="auto">
          <a:xfrm flipV="1">
            <a:off x="0" y="6453337"/>
            <a:ext cx="9144000" cy="57150"/>
          </a:xfrm>
          <a:prstGeom prst="rect">
            <a:avLst/>
          </a:prstGeom>
          <a:noFill/>
          <a:ln w="9525">
            <a:noFill/>
            <a:miter lim="800000"/>
            <a:headEnd/>
            <a:tailEnd/>
          </a:ln>
        </p:spPr>
      </p:pic>
      <p:pic>
        <p:nvPicPr>
          <p:cNvPr id="2" name="Image 1" descr="UniNE_FD_pos_c.jpg"/>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6660232" y="29815"/>
            <a:ext cx="2481240" cy="1887017"/>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60" r:id="rId2"/>
    <p:sldLayoutId id="2147483664" r:id="rId3"/>
    <p:sldLayoutId id="2147483666" r:id="rId4"/>
    <p:sldLayoutId id="2147483661" r:id="rId5"/>
    <p:sldLayoutId id="2147483650" r:id="rId6"/>
    <p:sldLayoutId id="2147483662" r:id="rId7"/>
    <p:sldLayoutId id="2147483663" r:id="rId8"/>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1115616" y="5517232"/>
            <a:ext cx="6912768" cy="360040"/>
          </a:xfrm>
        </p:spPr>
        <p:txBody>
          <a:bodyPr/>
          <a:lstStyle/>
          <a:p>
            <a:pPr algn="ctr"/>
            <a:r>
              <a:rPr lang="de-CH" cap="none"/>
              <a:t>François Bohnet</a:t>
            </a:r>
            <a:br>
              <a:rPr lang="de-CH" cap="none"/>
            </a:br>
            <a:r>
              <a:rPr lang="de-CH" sz="1800" cap="none"/>
              <a:t>Professor an der Universität Neuenburg</a:t>
            </a:r>
            <a:br>
              <a:rPr lang="de-CH" cap="none"/>
            </a:br>
            <a:endParaRPr lang="de-CH" cap="none"/>
          </a:p>
        </p:txBody>
      </p:sp>
      <p:sp>
        <p:nvSpPr>
          <p:cNvPr id="6" name="ZoneTexte 5">
            <a:extLst>
              <a:ext uri="{FF2B5EF4-FFF2-40B4-BE49-F238E27FC236}">
                <a16:creationId xmlns:a16="http://schemas.microsoft.com/office/drawing/2014/main" id="{78FAABDF-5EF1-4B5C-8D20-E7B39276C9E8}"/>
              </a:ext>
            </a:extLst>
          </p:cNvPr>
          <p:cNvSpPr txBox="1"/>
          <p:nvPr/>
        </p:nvSpPr>
        <p:spPr>
          <a:xfrm>
            <a:off x="513184" y="2348880"/>
            <a:ext cx="8091264" cy="1754326"/>
          </a:xfrm>
          <a:prstGeom prst="rect">
            <a:avLst/>
          </a:prstGeom>
          <a:noFill/>
        </p:spPr>
        <p:txBody>
          <a:bodyPr wrap="square" rtlCol="0">
            <a:spAutoFit/>
          </a:bodyPr>
          <a:lstStyle/>
          <a:p>
            <a:pPr algn="ctr"/>
            <a:r>
              <a:rPr lang="de-CH" sz="3600" b="1">
                <a:solidFill>
                  <a:srgbClr val="004C7D"/>
                </a:solidFill>
              </a:rPr>
              <a:t>Revision der Zivilprozessordnung</a:t>
            </a:r>
          </a:p>
          <a:p>
            <a:pPr algn="ctr"/>
            <a:endParaRPr lang="fr-CH" sz="3600" b="1" dirty="0">
              <a:solidFill>
                <a:srgbClr val="004C7D"/>
              </a:solidFill>
            </a:endParaRPr>
          </a:p>
          <a:p>
            <a:pPr algn="ctr"/>
            <a:r>
              <a:rPr lang="de-CH" sz="3600" b="1">
                <a:solidFill>
                  <a:srgbClr val="004C7D"/>
                </a:solidFill>
              </a:rPr>
              <a:t>Bestandesaufnahme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de-CH"/>
              <a:t>II. Änderung der Rechtsprechung (3)</a:t>
            </a:r>
          </a:p>
        </p:txBody>
      </p:sp>
      <p:sp>
        <p:nvSpPr>
          <p:cNvPr id="3" name="Espace réservé du texte 2"/>
          <p:cNvSpPr>
            <a:spLocks noGrp="1"/>
          </p:cNvSpPr>
          <p:nvPr>
            <p:ph type="body" sz="quarter" idx="10"/>
          </p:nvPr>
        </p:nvSpPr>
        <p:spPr/>
        <p:txBody>
          <a:bodyPr/>
          <a:lstStyle/>
          <a:p>
            <a:pPr marL="0" indent="0">
              <a:buNone/>
            </a:pPr>
            <a:r>
              <a:rPr lang="de-CH" b="1" dirty="0"/>
              <a:t>Negative Feststellungswiderklage</a:t>
            </a:r>
          </a:p>
          <a:p>
            <a:pPr marL="0" indent="0">
              <a:buNone/>
            </a:pPr>
            <a:endParaRPr lang="fr-CH" b="1" dirty="0"/>
          </a:p>
          <a:p>
            <a:pPr marL="0" indent="0">
              <a:buNone/>
            </a:pPr>
            <a:r>
              <a:rPr lang="de-CH" dirty="0"/>
              <a:t>Art. 224 Abs. 1bis b ZPO: </a:t>
            </a:r>
          </a:p>
          <a:p>
            <a:pPr marL="0" indent="0">
              <a:buNone/>
            </a:pPr>
            <a:endParaRPr lang="fr-CH" dirty="0"/>
          </a:p>
          <a:p>
            <a:pPr marL="0" indent="0">
              <a:buNone/>
            </a:pPr>
            <a:r>
              <a:rPr lang="de-CH" dirty="0"/>
              <a:t>NR: "die Widerklage richtet sich auf die Feststellung, dass ein Recht oder ein Rechtsverhältnis nicht besteht, während die Hauptklage nur einen Teil des Anspruchs aus diesem Recht oder Rechtsverhältnis betrifft und somit allein aufgrund des Streitwerts dem vereinfachten Verfahren unterliegt". </a:t>
            </a:r>
          </a:p>
          <a:p>
            <a:pPr marL="0" indent="0">
              <a:buNone/>
            </a:pPr>
            <a:br>
              <a:rPr lang="de-CH" dirty="0"/>
            </a:br>
            <a:endParaRPr lang="de-CH" dirty="0"/>
          </a:p>
          <a:p>
            <a:pPr marL="0" indent="0" algn="just">
              <a:buNone/>
            </a:pPr>
            <a:r>
              <a:rPr lang="de-CH" dirty="0"/>
              <a:t>NR: "Unter der Voraussetzung, dass ein schutzwürdiges Interesse der widerklagenden Partei vorliegt und dieses Interesse die Interessen der beklagten Partei deutlich überwiegt, wird mit der Widerklage die Feststellung des Nichtbestehens eines Rechts oder Rechtsverhältnisses begehrt, während sich die Hauptklage nur auf einen Teil des Anspruchs aus diesem Recht oder Rechtsverhältnis bezieht und somit allein aufgrund des Streitwerts dem vereinfachten Verfahren unterliegt". </a:t>
            </a:r>
          </a:p>
          <a:p>
            <a:pPr algn="just"/>
            <a:endParaRPr lang="fr-CH" dirty="0"/>
          </a:p>
        </p:txBody>
      </p:sp>
    </p:spTree>
    <p:extLst>
      <p:ext uri="{BB962C8B-B14F-4D97-AF65-F5344CB8AC3E}">
        <p14:creationId xmlns:p14="http://schemas.microsoft.com/office/powerpoint/2010/main" val="7110100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de-CH"/>
              <a:t>III. Koordinierung der Verfahren (1)</a:t>
            </a:r>
          </a:p>
        </p:txBody>
      </p:sp>
      <p:sp>
        <p:nvSpPr>
          <p:cNvPr id="3" name="Espace réservé du texte 2"/>
          <p:cNvSpPr>
            <a:spLocks noGrp="1"/>
          </p:cNvSpPr>
          <p:nvPr>
            <p:ph type="body" sz="quarter" idx="10"/>
          </p:nvPr>
        </p:nvSpPr>
        <p:spPr>
          <a:xfrm>
            <a:off x="251520" y="1125538"/>
            <a:ext cx="8892480" cy="5183187"/>
          </a:xfrm>
        </p:spPr>
        <p:txBody>
          <a:bodyPr/>
          <a:lstStyle/>
          <a:p>
            <a:pPr marL="457200" lvl="1" indent="0" defTabSz="712788">
              <a:buNone/>
            </a:pPr>
            <a:endParaRPr lang="fr-CH" dirty="0"/>
          </a:p>
          <a:p>
            <a:pPr marL="0" indent="0">
              <a:buNone/>
            </a:pPr>
            <a:r>
              <a:rPr lang="de-CH" b="1" dirty="0"/>
              <a:t>Unbezifferte Forderungsklage gemäss Art. 85 Abs. 2 ZPO:  </a:t>
            </a:r>
          </a:p>
          <a:p>
            <a:endParaRPr lang="fr-CH" b="1" dirty="0"/>
          </a:p>
          <a:p>
            <a:pPr marL="0" indent="0">
              <a:buNone/>
            </a:pPr>
            <a:endParaRPr lang="fr-CH" dirty="0"/>
          </a:p>
          <a:p>
            <a:r>
              <a:rPr lang="de-CH" dirty="0"/>
              <a:t>Aktuell: "Ist es der klagenden Partei unmöglich oder unzumutbar, ihre Forderung bereits zu Beginn des Prozesses zu beziffern, so kann sie eine unbezifferte Forderungsklage erheben". </a:t>
            </a:r>
          </a:p>
          <a:p>
            <a:pPr marL="0" indent="0">
              <a:buNone/>
            </a:pPr>
            <a:endParaRPr lang="fr-CH" dirty="0"/>
          </a:p>
          <a:p>
            <a:r>
              <a:rPr lang="de-CH" dirty="0"/>
              <a:t>NR: "Die klagende Partei hat das Recht, ihre Forderung bis zu den Schlussvorträgen zu beziffern. Die Zuständigkeit».</a:t>
            </a:r>
          </a:p>
          <a:p>
            <a:pPr marL="0" indent="0">
              <a:buNone/>
            </a:pPr>
            <a:endParaRPr lang="fr-CH" dirty="0"/>
          </a:p>
          <a:p>
            <a:pPr marL="0" indent="0">
              <a:buNone/>
            </a:pPr>
            <a:endParaRPr lang="fr-CH" dirty="0"/>
          </a:p>
          <a:p>
            <a:endParaRPr lang="fr-CH" dirty="0"/>
          </a:p>
        </p:txBody>
      </p:sp>
    </p:spTree>
    <p:extLst>
      <p:ext uri="{BB962C8B-B14F-4D97-AF65-F5344CB8AC3E}">
        <p14:creationId xmlns:p14="http://schemas.microsoft.com/office/powerpoint/2010/main" val="12085499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de-CH"/>
              <a:t>III. Koordinierung der Verfahren (2)</a:t>
            </a:r>
          </a:p>
        </p:txBody>
      </p:sp>
      <p:sp>
        <p:nvSpPr>
          <p:cNvPr id="3" name="Espace réservé du texte 2"/>
          <p:cNvSpPr>
            <a:spLocks noGrp="1"/>
          </p:cNvSpPr>
          <p:nvPr>
            <p:ph type="body" sz="quarter" idx="10"/>
          </p:nvPr>
        </p:nvSpPr>
        <p:spPr>
          <a:xfrm>
            <a:off x="251520" y="1125538"/>
            <a:ext cx="8892480" cy="5183187"/>
          </a:xfrm>
        </p:spPr>
        <p:txBody>
          <a:bodyPr/>
          <a:lstStyle/>
          <a:p>
            <a:pPr marL="457200" lvl="1" indent="0" defTabSz="712788">
              <a:buNone/>
            </a:pPr>
            <a:endParaRPr lang="fr-CH" dirty="0"/>
          </a:p>
          <a:p>
            <a:pPr marL="0" indent="0">
              <a:buNone/>
            </a:pPr>
            <a:r>
              <a:rPr lang="de-CH" b="1" dirty="0"/>
              <a:t>Einfache Streitgenossenschaft nach Art. 71 ZPO: </a:t>
            </a:r>
          </a:p>
          <a:p>
            <a:endParaRPr lang="fr-CH" b="1" dirty="0"/>
          </a:p>
          <a:p>
            <a:pPr marL="0" indent="0">
              <a:buNone/>
            </a:pPr>
            <a:r>
              <a:rPr lang="de-CH" dirty="0"/>
              <a:t> </a:t>
            </a:r>
            <a:r>
              <a:rPr lang="de-CH" b="1" dirty="0"/>
              <a:t>Art. 71</a:t>
            </a:r>
            <a:r>
              <a:rPr lang="de-CH" dirty="0"/>
              <a:t> Einfache Streitgenossenschaft</a:t>
            </a:r>
          </a:p>
          <a:p>
            <a:pPr marL="0" indent="0">
              <a:buNone/>
            </a:pPr>
            <a:r>
              <a:rPr lang="de-CH" baseline="30000" dirty="0"/>
              <a:t>1</a:t>
            </a:r>
            <a:r>
              <a:rPr lang="de-CH" dirty="0"/>
              <a:t> Sollen Rechte und Pflichten beurteilt werden, die auf gleichartigen Tatsachen oder Rechtsgründen beruhen, so können mehrere Personen gemeinsam klagen oder beklagt werden.</a:t>
            </a:r>
          </a:p>
          <a:p>
            <a:pPr marL="0" indent="0">
              <a:buNone/>
            </a:pPr>
            <a:r>
              <a:rPr lang="de-CH" baseline="30000" dirty="0"/>
              <a:t>2</a:t>
            </a:r>
            <a:r>
              <a:rPr lang="de-CH" dirty="0"/>
              <a:t> Die einfache Streitgenossenschaft ist ausgeschlossen, wenn für die einzelnen Klagen nicht die gleiche Verfahrensart anwendbar ist.</a:t>
            </a:r>
          </a:p>
          <a:p>
            <a:pPr marL="0" indent="0">
              <a:buNone/>
            </a:pPr>
            <a:r>
              <a:rPr lang="de-CH" baseline="30000" dirty="0"/>
              <a:t>3</a:t>
            </a:r>
            <a:r>
              <a:rPr lang="de-CH" dirty="0"/>
              <a:t> Jeder Streitgenosse kann den Prozess unabhängig von den andern Streitgenossen führen.</a:t>
            </a:r>
          </a:p>
          <a:p>
            <a:pPr marL="0" indent="0">
              <a:buNone/>
            </a:pPr>
            <a:endParaRPr lang="fr-CH" dirty="0"/>
          </a:p>
          <a:p>
            <a:pPr marL="0" indent="0">
              <a:buNone/>
            </a:pPr>
            <a:r>
              <a:rPr lang="de-CH" b="1" i="1" dirty="0"/>
              <a:t>Art. 71</a:t>
            </a:r>
            <a:r>
              <a:rPr lang="de-CH" i="1" dirty="0"/>
              <a:t> </a:t>
            </a:r>
            <a:r>
              <a:rPr lang="de-CH" b="1" i="1" dirty="0"/>
              <a:t>E-ZPO</a:t>
            </a:r>
            <a:r>
              <a:rPr lang="de-CH" dirty="0"/>
              <a:t> Einfache Streitgenossenschaft </a:t>
            </a:r>
          </a:p>
          <a:p>
            <a:pPr marL="0" indent="0">
              <a:buNone/>
            </a:pPr>
            <a:r>
              <a:rPr lang="de-CH" dirty="0"/>
              <a:t>1 Personen können unter den folgenden Bedingungen gemeinsam klagen oder beklagt werden: </a:t>
            </a:r>
          </a:p>
          <a:p>
            <a:pPr marL="0" indent="0">
              <a:buNone/>
            </a:pPr>
            <a:r>
              <a:rPr lang="de-CH" dirty="0"/>
              <a:t>a. ihre Rechte und Pflichten beruhen auf gleichartigen Tatsachen oder Rechtsgründen;</a:t>
            </a:r>
          </a:p>
          <a:p>
            <a:pPr marL="0" indent="0">
              <a:buNone/>
            </a:pPr>
            <a:r>
              <a:rPr lang="de-CH" dirty="0"/>
              <a:t>b. die Klagen unterliegen der gleichen Verfahrensart; </a:t>
            </a:r>
          </a:p>
          <a:p>
            <a:pPr marL="0" indent="0">
              <a:buNone/>
            </a:pPr>
            <a:r>
              <a:rPr lang="de-CH" dirty="0"/>
              <a:t>c. </a:t>
            </a:r>
            <a:r>
              <a:rPr lang="de-CH" dirty="0">
                <a:highlight>
                  <a:srgbClr val="FFFF00"/>
                </a:highlight>
              </a:rPr>
              <a:t>das gleiche Gericht ist sachlich zuständig</a:t>
            </a:r>
            <a:r>
              <a:rPr lang="de-CH" dirty="0"/>
              <a:t>.</a:t>
            </a:r>
            <a:endParaRPr lang="de-CH" dirty="0">
              <a:highlight>
                <a:srgbClr val="FFFF00"/>
              </a:highlight>
            </a:endParaRPr>
          </a:p>
          <a:p>
            <a:pPr marL="0" indent="0">
              <a:buNone/>
            </a:pPr>
            <a:r>
              <a:rPr lang="de-CH" dirty="0"/>
              <a:t>2 Jeder Streitgenosse kann den Prozess unabhängig von den andern Streitgenossen führen. </a:t>
            </a:r>
          </a:p>
          <a:p>
            <a:pPr marL="0" indent="0">
              <a:buNone/>
            </a:pPr>
            <a:endParaRPr lang="fr-CH" dirty="0"/>
          </a:p>
          <a:p>
            <a:pPr>
              <a:buFont typeface="Wingdings" pitchFamily="2" charset="2"/>
              <a:buChar char="Ø"/>
            </a:pPr>
            <a:r>
              <a:rPr lang="de-CH" dirty="0">
                <a:solidFill>
                  <a:srgbClr val="FF0000"/>
                </a:solidFill>
              </a:rPr>
              <a:t>Ergibt sich bereits aus der Rechtsprechung (BGE 138 III 471, E. 5)</a:t>
            </a:r>
          </a:p>
          <a:p>
            <a:pPr marL="0" indent="0">
              <a:buNone/>
            </a:pPr>
            <a:endParaRPr lang="fr-CH" dirty="0"/>
          </a:p>
          <a:p>
            <a:pPr marL="0" indent="0">
              <a:buNone/>
            </a:pPr>
            <a:endParaRPr lang="fr-CH" dirty="0"/>
          </a:p>
          <a:p>
            <a:endParaRPr lang="fr-CH" dirty="0"/>
          </a:p>
        </p:txBody>
      </p:sp>
    </p:spTree>
    <p:extLst>
      <p:ext uri="{BB962C8B-B14F-4D97-AF65-F5344CB8AC3E}">
        <p14:creationId xmlns:p14="http://schemas.microsoft.com/office/powerpoint/2010/main" val="20730423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de-CH"/>
              <a:t>III. Koordinierung der Verfahren (2)</a:t>
            </a:r>
          </a:p>
        </p:txBody>
      </p:sp>
      <p:sp>
        <p:nvSpPr>
          <p:cNvPr id="3" name="Espace réservé du texte 2"/>
          <p:cNvSpPr>
            <a:spLocks noGrp="1"/>
          </p:cNvSpPr>
          <p:nvPr>
            <p:ph type="body" sz="quarter" idx="10"/>
          </p:nvPr>
        </p:nvSpPr>
        <p:spPr>
          <a:xfrm>
            <a:off x="251520" y="1126133"/>
            <a:ext cx="8892480" cy="5183187"/>
          </a:xfrm>
        </p:spPr>
        <p:txBody>
          <a:bodyPr/>
          <a:lstStyle/>
          <a:p>
            <a:pPr marL="457200" lvl="1" indent="0" defTabSz="712788">
              <a:buNone/>
            </a:pPr>
            <a:endParaRPr lang="fr-CH" dirty="0"/>
          </a:p>
          <a:p>
            <a:pPr marL="0" indent="0">
              <a:buNone/>
            </a:pPr>
            <a:r>
              <a:rPr lang="de-CH" b="1" dirty="0"/>
              <a:t>Einfache Streitgenossenschaft nach Art. 71 ZPO: </a:t>
            </a:r>
          </a:p>
          <a:p>
            <a:endParaRPr lang="fr-CH" b="1" dirty="0"/>
          </a:p>
          <a:p>
            <a:pPr marL="0" indent="0">
              <a:buNone/>
            </a:pPr>
            <a:r>
              <a:rPr lang="de-CH" dirty="0"/>
              <a:t> </a:t>
            </a:r>
            <a:r>
              <a:rPr lang="de-CH" b="1" i="1" dirty="0"/>
              <a:t>Art. 71</a:t>
            </a:r>
            <a:r>
              <a:rPr lang="de-CH" i="1" dirty="0"/>
              <a:t> </a:t>
            </a:r>
            <a:r>
              <a:rPr lang="de-CH" b="1" i="1" dirty="0"/>
              <a:t>E-ZPO</a:t>
            </a:r>
            <a:r>
              <a:rPr lang="de-CH" dirty="0"/>
              <a:t> Einfache Streitgenossenschaft </a:t>
            </a:r>
          </a:p>
          <a:p>
            <a:pPr marL="0" indent="0">
              <a:buNone/>
            </a:pPr>
            <a:r>
              <a:rPr lang="de-CH" dirty="0"/>
              <a:t>1 Personen können unter den folgenden Bedingungen gemeinsam klagen oder beklagt werden: </a:t>
            </a:r>
          </a:p>
          <a:p>
            <a:pPr marL="0" indent="0">
              <a:buNone/>
            </a:pPr>
            <a:r>
              <a:rPr lang="de-CH" dirty="0"/>
              <a:t>a. ihre Rechte und Pflichten beruhen auf gleichartigen Tatsachen oder Rechtsgründen;</a:t>
            </a:r>
          </a:p>
          <a:p>
            <a:pPr marL="0" indent="0">
              <a:buNone/>
            </a:pPr>
            <a:r>
              <a:rPr lang="de-CH" dirty="0"/>
              <a:t>b. die Klagen unterliegen der gleichen Verfahrensart; </a:t>
            </a:r>
          </a:p>
          <a:p>
            <a:pPr marL="0" indent="0">
              <a:buNone/>
            </a:pPr>
            <a:r>
              <a:rPr lang="de-CH" dirty="0"/>
              <a:t>c. </a:t>
            </a:r>
            <a:r>
              <a:rPr lang="de-CH" dirty="0">
                <a:highlight>
                  <a:srgbClr val="FFFF00"/>
                </a:highlight>
              </a:rPr>
              <a:t>das gleiche Gericht ist sachlich zuständig</a:t>
            </a:r>
            <a:r>
              <a:rPr lang="de-CH" dirty="0"/>
              <a:t>. </a:t>
            </a:r>
          </a:p>
          <a:p>
            <a:pPr marL="0" indent="0">
              <a:buNone/>
            </a:pPr>
            <a:r>
              <a:rPr lang="de-CH" dirty="0"/>
              <a:t>2 Jeder Streitgenosse kann den Prozess unabhängig von den andern Streitgenossen führen. </a:t>
            </a:r>
          </a:p>
          <a:p>
            <a:pPr marL="0" indent="0">
              <a:buNone/>
            </a:pPr>
            <a:endParaRPr lang="fr-CH" dirty="0"/>
          </a:p>
          <a:p>
            <a:pPr marL="0" indent="0">
              <a:buNone/>
            </a:pPr>
            <a:r>
              <a:rPr lang="de-CH" b="1" dirty="0"/>
              <a:t>Art. 71</a:t>
            </a:r>
            <a:r>
              <a:rPr lang="de-CH" dirty="0"/>
              <a:t> Einfache Streitgenossenschaft</a:t>
            </a:r>
          </a:p>
          <a:p>
            <a:pPr marL="0" indent="0">
              <a:buNone/>
            </a:pPr>
            <a:r>
              <a:rPr lang="de-CH" baseline="30000" dirty="0"/>
              <a:t>1</a:t>
            </a:r>
            <a:r>
              <a:rPr lang="de-CH" dirty="0"/>
              <a:t> Sollen Rechte und Pflichten beurteilt werden, die auf gleichartigen Tatsachen oder Rechtsgründen beruhen, so können mehrere Personen gemeinsam klagen oder beklagt werden, sofern </a:t>
            </a:r>
          </a:p>
          <a:p>
            <a:r>
              <a:rPr lang="de-CH" dirty="0"/>
              <a:t>a. die Klagen der gleichen Verfahrensart </a:t>
            </a:r>
            <a:r>
              <a:rPr lang="de-CH" dirty="0">
                <a:highlight>
                  <a:srgbClr val="00FF00"/>
                </a:highlight>
              </a:rPr>
              <a:t>oder unterschiedlichen Verfahrensarten allein aufgrund des Streitwerts</a:t>
            </a:r>
            <a:r>
              <a:rPr lang="de-CH" dirty="0"/>
              <a:t> unterliegen</a:t>
            </a:r>
          </a:p>
          <a:p>
            <a:pPr marL="0" indent="0">
              <a:buNone/>
            </a:pPr>
            <a:r>
              <a:rPr lang="de-CH" dirty="0"/>
              <a:t>b. </a:t>
            </a:r>
            <a:r>
              <a:rPr lang="de-CH" dirty="0">
                <a:highlight>
                  <a:srgbClr val="FFFF00"/>
                </a:highlight>
              </a:rPr>
              <a:t>das gleiche Gericht sachlich zuständig ist.</a:t>
            </a:r>
          </a:p>
          <a:p>
            <a:pPr marL="0" indent="0">
              <a:buNone/>
            </a:pPr>
            <a:r>
              <a:rPr lang="de-CH" baseline="30000" dirty="0"/>
              <a:t>2</a:t>
            </a:r>
            <a:r>
              <a:rPr lang="de-CH" dirty="0"/>
              <a:t> Jeder Streitgenosse kann den Prozess unabhängig von den andern Streitgenossen führen.</a:t>
            </a:r>
          </a:p>
          <a:p>
            <a:pPr marL="0" indent="0">
              <a:buNone/>
            </a:pPr>
            <a:endParaRPr lang="fr-CH" dirty="0"/>
          </a:p>
          <a:p>
            <a:pPr marL="0" indent="0">
              <a:buNone/>
            </a:pPr>
            <a:endParaRPr lang="fr-CH" dirty="0"/>
          </a:p>
          <a:p>
            <a:endParaRPr lang="fr-CH" dirty="0"/>
          </a:p>
        </p:txBody>
      </p:sp>
    </p:spTree>
    <p:extLst>
      <p:ext uri="{BB962C8B-B14F-4D97-AF65-F5344CB8AC3E}">
        <p14:creationId xmlns:p14="http://schemas.microsoft.com/office/powerpoint/2010/main" val="15156767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de-CH"/>
              <a:t>III. Koordinierung der Verfahren (2)</a:t>
            </a:r>
          </a:p>
        </p:txBody>
      </p:sp>
      <p:sp>
        <p:nvSpPr>
          <p:cNvPr id="3" name="Espace réservé du texte 2"/>
          <p:cNvSpPr>
            <a:spLocks noGrp="1"/>
          </p:cNvSpPr>
          <p:nvPr>
            <p:ph type="body" sz="quarter" idx="10"/>
          </p:nvPr>
        </p:nvSpPr>
        <p:spPr>
          <a:xfrm>
            <a:off x="251520" y="1126133"/>
            <a:ext cx="8892480" cy="5183187"/>
          </a:xfrm>
        </p:spPr>
        <p:txBody>
          <a:bodyPr/>
          <a:lstStyle/>
          <a:p>
            <a:pPr marL="457200" lvl="1" indent="0" defTabSz="712788">
              <a:buNone/>
            </a:pPr>
            <a:endParaRPr lang="fr-CH" dirty="0"/>
          </a:p>
          <a:p>
            <a:pPr marL="0" indent="0">
              <a:buNone/>
            </a:pPr>
            <a:r>
              <a:rPr lang="de-CH" dirty="0"/>
              <a:t>Der NR ändert jedoch nicht Art. 93 Abs. 2 ZPO </a:t>
            </a:r>
          </a:p>
          <a:p>
            <a:pPr marL="0" indent="0">
              <a:buNone/>
            </a:pPr>
            <a:r>
              <a:rPr lang="de-CH" dirty="0"/>
              <a:t> </a:t>
            </a:r>
          </a:p>
          <a:p>
            <a:pPr marL="0" indent="0">
              <a:buNone/>
            </a:pPr>
            <a:r>
              <a:rPr lang="de-CH" b="1" dirty="0"/>
              <a:t>Art. 93 Streitgenossenschaft und </a:t>
            </a:r>
            <a:r>
              <a:rPr lang="de-CH" b="1" dirty="0" err="1"/>
              <a:t>Klagenhäufung</a:t>
            </a:r>
            <a:endParaRPr lang="de-CH" b="1" dirty="0"/>
          </a:p>
          <a:p>
            <a:pPr marL="0" indent="0">
              <a:buNone/>
            </a:pPr>
            <a:endParaRPr lang="fr-CH" dirty="0"/>
          </a:p>
          <a:p>
            <a:pPr marL="0" indent="0">
              <a:buNone/>
            </a:pPr>
            <a:r>
              <a:rPr lang="de-CH" baseline="30000" dirty="0"/>
              <a:t>1</a:t>
            </a:r>
            <a:r>
              <a:rPr lang="de-CH" dirty="0"/>
              <a:t> Bei einfacher Streitgenossenschaft und </a:t>
            </a:r>
            <a:r>
              <a:rPr lang="de-CH" dirty="0" err="1"/>
              <a:t>Klagenhäufung</a:t>
            </a:r>
            <a:r>
              <a:rPr lang="de-CH" dirty="0"/>
              <a:t> werden die geltend gemachten Ansprüche zusammengerechnet, sofern sie sich nicht gegenseitig ausschliessen. </a:t>
            </a:r>
          </a:p>
          <a:p>
            <a:pPr marL="0" indent="0">
              <a:buNone/>
            </a:pPr>
            <a:r>
              <a:rPr lang="de-CH" baseline="30000" dirty="0"/>
              <a:t>2</a:t>
            </a:r>
            <a:r>
              <a:rPr lang="de-CH" dirty="0"/>
              <a:t> Bei einfacher Streitgenossenschaft </a:t>
            </a:r>
            <a:r>
              <a:rPr lang="de-CH" dirty="0">
                <a:highlight>
                  <a:srgbClr val="FFFF00"/>
                </a:highlight>
              </a:rPr>
              <a:t>bleibt die Verfahrensart</a:t>
            </a:r>
            <a:r>
              <a:rPr lang="de-CH" dirty="0"/>
              <a:t> trotz Zusammenrechnung des Streitwerts </a:t>
            </a:r>
            <a:r>
              <a:rPr lang="de-CH" dirty="0">
                <a:highlight>
                  <a:srgbClr val="FFFF00"/>
                </a:highlight>
              </a:rPr>
              <a:t>erhalten.</a:t>
            </a:r>
          </a:p>
          <a:p>
            <a:pPr marL="0" indent="0">
              <a:buNone/>
            </a:pPr>
            <a:endParaRPr lang="fr-CH" dirty="0"/>
          </a:p>
          <a:p>
            <a:pPr marL="0" indent="0">
              <a:buNone/>
            </a:pPr>
            <a:endParaRPr lang="fr-CH" dirty="0"/>
          </a:p>
          <a:p>
            <a:pPr>
              <a:buFont typeface="Wingdings" pitchFamily="2" charset="2"/>
              <a:buChar char="Ø"/>
            </a:pPr>
            <a:r>
              <a:rPr lang="de-CH" dirty="0"/>
              <a:t>Welches Verfahren gilt also? In den Debatten wird diese Frage nicht angesprochen.</a:t>
            </a:r>
          </a:p>
          <a:p>
            <a:pPr marL="0" indent="0">
              <a:buNone/>
            </a:pPr>
            <a:endParaRPr lang="fr-CH" dirty="0"/>
          </a:p>
          <a:p>
            <a:pPr marL="0" indent="0">
              <a:buNone/>
            </a:pPr>
            <a:endParaRPr lang="fr-CH" dirty="0"/>
          </a:p>
          <a:p>
            <a:endParaRPr lang="fr-CH" dirty="0"/>
          </a:p>
        </p:txBody>
      </p:sp>
    </p:spTree>
    <p:extLst>
      <p:ext uri="{BB962C8B-B14F-4D97-AF65-F5344CB8AC3E}">
        <p14:creationId xmlns:p14="http://schemas.microsoft.com/office/powerpoint/2010/main" val="20312103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de-CH"/>
              <a:t>III. Koordinierung der Verfahren (3)</a:t>
            </a:r>
          </a:p>
        </p:txBody>
      </p:sp>
      <p:sp>
        <p:nvSpPr>
          <p:cNvPr id="3" name="Espace réservé du texte 2"/>
          <p:cNvSpPr>
            <a:spLocks noGrp="1"/>
          </p:cNvSpPr>
          <p:nvPr>
            <p:ph type="body" sz="quarter" idx="10"/>
          </p:nvPr>
        </p:nvSpPr>
        <p:spPr>
          <a:xfrm>
            <a:off x="184988" y="1126133"/>
            <a:ext cx="8892480" cy="5183187"/>
          </a:xfrm>
        </p:spPr>
        <p:txBody>
          <a:bodyPr/>
          <a:lstStyle/>
          <a:p>
            <a:pPr marL="457200" lvl="1" indent="0" defTabSz="712788">
              <a:buNone/>
            </a:pPr>
            <a:endParaRPr lang="fr-CH" dirty="0"/>
          </a:p>
          <a:p>
            <a:pPr marL="0" indent="0">
              <a:buNone/>
            </a:pPr>
            <a:r>
              <a:rPr lang="de-CH" b="1" dirty="0"/>
              <a:t>Befreiung von der Pflicht zum Erscheinen vor der Schlichtungsbehörde im Falle einer Streitgenossenschaft</a:t>
            </a:r>
          </a:p>
          <a:p>
            <a:pPr marL="0" indent="0">
              <a:buNone/>
            </a:pPr>
            <a:r>
              <a:rPr lang="de-CH" dirty="0"/>
              <a:t> </a:t>
            </a:r>
          </a:p>
          <a:p>
            <a:pPr marL="0" indent="0">
              <a:buNone/>
            </a:pPr>
            <a:endParaRPr lang="fr-CH" dirty="0"/>
          </a:p>
          <a:p>
            <a:pPr marL="0" indent="0">
              <a:buNone/>
            </a:pPr>
            <a:endParaRPr lang="fr-CH" dirty="0"/>
          </a:p>
          <a:p>
            <a:pPr marL="0" indent="0">
              <a:buNone/>
            </a:pPr>
            <a:r>
              <a:rPr lang="de-CH" b="1" dirty="0"/>
              <a:t>Art. 204 Abs. 3 Bst. d E-ZPO </a:t>
            </a:r>
            <a:br>
              <a:rPr lang="de-CH" dirty="0"/>
            </a:br>
            <a:endParaRPr lang="de-CH" dirty="0"/>
          </a:p>
          <a:p>
            <a:r>
              <a:rPr lang="de-CH" dirty="0"/>
              <a:t>NR: "die anderen Kläger oder die anderen Beklagten, wenn einer von ihnen anwesend ist und das Recht hat, die anderen Kläger oder die anderen Beklagten zu vertreten und in ihrem Namen einen Vergleich abzuschliessen". </a:t>
            </a:r>
          </a:p>
          <a:p>
            <a:pPr marL="0" indent="0">
              <a:buNone/>
            </a:pPr>
            <a:endParaRPr lang="fr-CH" dirty="0"/>
          </a:p>
          <a:p>
            <a:endParaRPr lang="fr-CH" dirty="0"/>
          </a:p>
        </p:txBody>
      </p:sp>
    </p:spTree>
    <p:extLst>
      <p:ext uri="{BB962C8B-B14F-4D97-AF65-F5344CB8AC3E}">
        <p14:creationId xmlns:p14="http://schemas.microsoft.com/office/powerpoint/2010/main" val="27027313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5108A94-D82D-4EA9-9DDD-359F94D170E8}"/>
              </a:ext>
            </a:extLst>
          </p:cNvPr>
          <p:cNvSpPr>
            <a:spLocks noGrp="1"/>
          </p:cNvSpPr>
          <p:nvPr>
            <p:ph type="title"/>
          </p:nvPr>
        </p:nvSpPr>
        <p:spPr/>
        <p:txBody>
          <a:bodyPr/>
          <a:lstStyle/>
          <a:p>
            <a:r>
              <a:rPr lang="de-CH" sz="1600"/>
              <a:t>IV. Erweiterung der Befugnisse der Schlichtungsbehörde (1)</a:t>
            </a:r>
            <a:br>
              <a:rPr lang="de-CH"/>
            </a:br>
            <a:endParaRPr lang="de-CH"/>
          </a:p>
        </p:txBody>
      </p:sp>
      <p:sp>
        <p:nvSpPr>
          <p:cNvPr id="3" name="Espace réservé du texte 2">
            <a:extLst>
              <a:ext uri="{FF2B5EF4-FFF2-40B4-BE49-F238E27FC236}">
                <a16:creationId xmlns:a16="http://schemas.microsoft.com/office/drawing/2014/main" id="{B7D7BEC6-1FF2-40D0-898D-03B173225787}"/>
              </a:ext>
            </a:extLst>
          </p:cNvPr>
          <p:cNvSpPr>
            <a:spLocks noGrp="1"/>
          </p:cNvSpPr>
          <p:nvPr>
            <p:ph type="body" sz="quarter" idx="10"/>
          </p:nvPr>
        </p:nvSpPr>
        <p:spPr/>
        <p:txBody>
          <a:bodyPr/>
          <a:lstStyle/>
          <a:p>
            <a:endParaRPr lang="fr-CH" dirty="0"/>
          </a:p>
          <a:p>
            <a:pPr marL="0" indent="0">
              <a:buNone/>
            </a:pPr>
            <a:endParaRPr lang="fr-CH" dirty="0"/>
          </a:p>
          <a:p>
            <a:endParaRPr lang="fr-CH" dirty="0"/>
          </a:p>
          <a:p>
            <a:r>
              <a:rPr lang="de-CH" dirty="0"/>
              <a:t>Art. 199 Abs. 3: Die klagende Partei </a:t>
            </a:r>
            <a:r>
              <a:rPr lang="de-CH" dirty="0">
                <a:solidFill>
                  <a:srgbClr val="FF0000"/>
                </a:solidFill>
              </a:rPr>
              <a:t>kann</a:t>
            </a:r>
            <a:r>
              <a:rPr lang="de-CH" dirty="0"/>
              <a:t> in Streitigkeiten, für die nach Artikel 5 Absatz 1 Buchstaben b und d bis i, 6 oder 8 oder nach Artikel 5 Absatz 1 Buchstabe a oder c eine einzige kantonale Instanz zuständig ist, die Klage direkt beim Gericht </a:t>
            </a:r>
            <a:r>
              <a:rPr lang="de-CH" dirty="0">
                <a:solidFill>
                  <a:srgbClr val="FF0000"/>
                </a:solidFill>
              </a:rPr>
              <a:t>einreichen</a:t>
            </a:r>
            <a:r>
              <a:rPr lang="de-CH" dirty="0"/>
              <a:t>, wenn der Streitwert 30 000 Franken übersteigt.</a:t>
            </a:r>
          </a:p>
          <a:p>
            <a:pPr marL="457200" lvl="1" indent="0">
              <a:buNone/>
            </a:pPr>
            <a:endParaRPr lang="fr-CH" dirty="0"/>
          </a:p>
          <a:p>
            <a:r>
              <a:rPr lang="de-CH" dirty="0"/>
              <a:t>Art. 210 Abs. 1 Bst. c ZPO und </a:t>
            </a:r>
            <a:r>
              <a:rPr lang="de-CH" dirty="0">
                <a:solidFill>
                  <a:srgbClr val="FF0000"/>
                </a:solidFill>
              </a:rPr>
              <a:t>210 Abs.1 Bst. c E-ZPO:</a:t>
            </a:r>
            <a:r>
              <a:rPr lang="de-CH" dirty="0"/>
              <a:t> </a:t>
            </a:r>
            <a:r>
              <a:rPr lang="de-CH" dirty="0">
                <a:solidFill>
                  <a:srgbClr val="FF0000"/>
                </a:solidFill>
              </a:rPr>
              <a:t> </a:t>
            </a:r>
            <a:r>
              <a:rPr lang="de-CH" dirty="0"/>
              <a:t> </a:t>
            </a:r>
            <a:r>
              <a:rPr lang="de-CH" i="1" dirty="0"/>
              <a:t>"Die Schlichtungsbehörde kann den Parteien in anderen vermögensrechtlichen Streitigkeiten, deren Streitwert 5000 </a:t>
            </a:r>
            <a:br>
              <a:rPr lang="de-CH" i="1" dirty="0"/>
            </a:br>
            <a:r>
              <a:rPr lang="de-CH" i="1" dirty="0">
                <a:solidFill>
                  <a:srgbClr val="FF0000"/>
                </a:solidFill>
              </a:rPr>
              <a:t>[10 000]</a:t>
            </a:r>
            <a:r>
              <a:rPr lang="de-CH" i="1" dirty="0"/>
              <a:t> Franken nicht übersteigt, einen Urteilsvorschlag </a:t>
            </a:r>
            <a:r>
              <a:rPr lang="de-CH" i="1" dirty="0">
                <a:solidFill>
                  <a:srgbClr val="FF0000"/>
                </a:solidFill>
              </a:rPr>
              <a:t>[Entscheid]</a:t>
            </a:r>
            <a:r>
              <a:rPr lang="de-CH" i="1" dirty="0"/>
              <a:t> unterbreiten".</a:t>
            </a:r>
          </a:p>
          <a:p>
            <a:endParaRPr lang="fr-CH" dirty="0"/>
          </a:p>
          <a:p>
            <a:r>
              <a:rPr lang="de-CH" dirty="0"/>
              <a:t>NR:  " 1. Vermögensrechtliche Streitigkeiten bis zu einem Streitwert von </a:t>
            </a:r>
            <a:r>
              <a:rPr lang="de-CH" dirty="0">
                <a:solidFill>
                  <a:srgbClr val="FF0000"/>
                </a:solidFill>
              </a:rPr>
              <a:t>5000</a:t>
            </a:r>
            <a:r>
              <a:rPr lang="de-CH" dirty="0"/>
              <a:t> Franken kann die Schlichtungsbehörde entscheiden, sofern die klagende Partei einen entsprechenden Antrag stellt". </a:t>
            </a:r>
          </a:p>
          <a:p>
            <a:r>
              <a:rPr lang="de-CH" dirty="0"/>
              <a:t>"3 Wenn die Schlichtungsbehörde gemäss Absatz 1 entscheidet, entscheidet sie auch über die Gerichtskosten und spricht eine Parteientschädigung zu."</a:t>
            </a:r>
          </a:p>
          <a:p>
            <a:endParaRPr lang="fr-CH" dirty="0"/>
          </a:p>
          <a:p>
            <a:endParaRPr lang="fr-CH" dirty="0"/>
          </a:p>
          <a:p>
            <a:pPr marL="457200" lvl="1" indent="0">
              <a:buNone/>
            </a:pPr>
            <a:endParaRPr lang="fr-CH" dirty="0"/>
          </a:p>
        </p:txBody>
      </p:sp>
    </p:spTree>
    <p:extLst>
      <p:ext uri="{BB962C8B-B14F-4D97-AF65-F5344CB8AC3E}">
        <p14:creationId xmlns:p14="http://schemas.microsoft.com/office/powerpoint/2010/main" val="17157105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5108A94-D82D-4EA9-9DDD-359F94D170E8}"/>
              </a:ext>
            </a:extLst>
          </p:cNvPr>
          <p:cNvSpPr>
            <a:spLocks noGrp="1"/>
          </p:cNvSpPr>
          <p:nvPr>
            <p:ph type="title"/>
          </p:nvPr>
        </p:nvSpPr>
        <p:spPr/>
        <p:txBody>
          <a:bodyPr/>
          <a:lstStyle/>
          <a:p>
            <a:r>
              <a:rPr lang="de-CH" sz="1600"/>
              <a:t>IV. Erweiterung der Befugnisse der Schlichtungsbehörde (2)</a:t>
            </a:r>
            <a:br>
              <a:rPr lang="de-CH"/>
            </a:br>
            <a:endParaRPr lang="de-CH"/>
          </a:p>
        </p:txBody>
      </p:sp>
      <p:sp>
        <p:nvSpPr>
          <p:cNvPr id="3" name="Espace réservé du texte 2">
            <a:extLst>
              <a:ext uri="{FF2B5EF4-FFF2-40B4-BE49-F238E27FC236}">
                <a16:creationId xmlns:a16="http://schemas.microsoft.com/office/drawing/2014/main" id="{B7D7BEC6-1FF2-40D0-898D-03B173225787}"/>
              </a:ext>
            </a:extLst>
          </p:cNvPr>
          <p:cNvSpPr>
            <a:spLocks noGrp="1"/>
          </p:cNvSpPr>
          <p:nvPr>
            <p:ph type="body" sz="quarter" idx="10"/>
          </p:nvPr>
        </p:nvSpPr>
        <p:spPr/>
        <p:txBody>
          <a:bodyPr/>
          <a:lstStyle/>
          <a:p>
            <a:endParaRPr lang="fr-CH" dirty="0"/>
          </a:p>
          <a:p>
            <a:endParaRPr lang="fr-CH" dirty="0"/>
          </a:p>
          <a:p>
            <a:endParaRPr lang="fr-CH" dirty="0"/>
          </a:p>
          <a:p>
            <a:pPr marL="457200" lvl="1" indent="0">
              <a:buNone/>
            </a:pPr>
            <a:endParaRPr lang="fr-CH" dirty="0"/>
          </a:p>
          <a:p>
            <a:pPr marL="457200" lvl="1" indent="0">
              <a:buNone/>
            </a:pPr>
            <a:endParaRPr lang="fr-CH" dirty="0"/>
          </a:p>
          <a:p>
            <a:pPr marL="457200" lvl="1" indent="0">
              <a:buNone/>
            </a:pPr>
            <a:endParaRPr lang="fr-CH" dirty="0"/>
          </a:p>
          <a:p>
            <a:r>
              <a:rPr lang="de-CH" dirty="0"/>
              <a:t>Gemäss dem neuen Art. 206 Abs. 4 E-ZPO: "Die Schlichtungsbehörde kann die säumige Partei mit einer </a:t>
            </a:r>
            <a:r>
              <a:rPr lang="de-CH" dirty="0">
                <a:solidFill>
                  <a:srgbClr val="FF0000"/>
                </a:solidFill>
              </a:rPr>
              <a:t>Ordnungsbusse</a:t>
            </a:r>
            <a:r>
              <a:rPr lang="de-CH" dirty="0"/>
              <a:t> bis zu </a:t>
            </a:r>
            <a:r>
              <a:rPr lang="de-CH" dirty="0">
                <a:solidFill>
                  <a:srgbClr val="FF0000"/>
                </a:solidFill>
              </a:rPr>
              <a:t>1000 Franken</a:t>
            </a:r>
            <a:r>
              <a:rPr lang="de-CH" dirty="0"/>
              <a:t> bestrafen". </a:t>
            </a:r>
          </a:p>
          <a:p>
            <a:pPr lvl="1">
              <a:buFont typeface="Symbol" pitchFamily="2" charset="2"/>
              <a:buChar char="Þ"/>
            </a:pPr>
            <a:r>
              <a:rPr lang="de-CH" dirty="0"/>
              <a:t>Es wird laut dem Bericht (Bericht VE-ZPO, S. 68) nicht mehr erforderlich sein, dass das Nichterscheinen eine Störung des Geschäftsgangs nach Art. 128 Abs. 1 ZPO respektive eine bös- oder mutwillige Prozessführung darstellt (BGE 141 III 265 E. 3-5). </a:t>
            </a:r>
          </a:p>
          <a:p>
            <a:pPr lvl="1">
              <a:buFont typeface="Symbol" pitchFamily="2" charset="2"/>
              <a:buChar char="Þ"/>
            </a:pPr>
            <a:r>
              <a:rPr lang="de-CH" dirty="0"/>
              <a:t>Der NR schlägt vor, </a:t>
            </a:r>
            <a:r>
              <a:rPr lang="de-CH" b="1" dirty="0"/>
              <a:t>diesen Absatz 4 zu streichen. </a:t>
            </a:r>
          </a:p>
        </p:txBody>
      </p:sp>
    </p:spTree>
    <p:extLst>
      <p:ext uri="{BB962C8B-B14F-4D97-AF65-F5344CB8AC3E}">
        <p14:creationId xmlns:p14="http://schemas.microsoft.com/office/powerpoint/2010/main" val="23148814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E37FCE4-ECD1-4E25-A125-F58827C1D183}"/>
              </a:ext>
            </a:extLst>
          </p:cNvPr>
          <p:cNvSpPr>
            <a:spLocks noGrp="1"/>
          </p:cNvSpPr>
          <p:nvPr>
            <p:ph type="title"/>
          </p:nvPr>
        </p:nvSpPr>
        <p:spPr/>
        <p:txBody>
          <a:bodyPr/>
          <a:lstStyle/>
          <a:p>
            <a:r>
              <a:rPr lang="de-CH"/>
              <a:t>V. Prozesskosten (1)</a:t>
            </a:r>
          </a:p>
        </p:txBody>
      </p:sp>
      <p:sp>
        <p:nvSpPr>
          <p:cNvPr id="3" name="Espace réservé du texte 2">
            <a:extLst>
              <a:ext uri="{FF2B5EF4-FFF2-40B4-BE49-F238E27FC236}">
                <a16:creationId xmlns:a16="http://schemas.microsoft.com/office/drawing/2014/main" id="{45C1F02B-1A7A-46F5-9A0F-E81059A7E1F7}"/>
              </a:ext>
            </a:extLst>
          </p:cNvPr>
          <p:cNvSpPr>
            <a:spLocks noGrp="1"/>
          </p:cNvSpPr>
          <p:nvPr>
            <p:ph type="body" sz="quarter" idx="10"/>
          </p:nvPr>
        </p:nvSpPr>
        <p:spPr/>
        <p:txBody>
          <a:bodyPr/>
          <a:lstStyle/>
          <a:p>
            <a:endParaRPr lang="fr-CH" dirty="0"/>
          </a:p>
          <a:p>
            <a:endParaRPr lang="fr-CH" dirty="0"/>
          </a:p>
          <a:p>
            <a:endParaRPr lang="fr-CH" dirty="0"/>
          </a:p>
          <a:p>
            <a:endParaRPr lang="fr-CH" dirty="0"/>
          </a:p>
          <a:p>
            <a:r>
              <a:rPr lang="de-CH"/>
              <a:t>Art. 98 Abs. 1 ZPO und </a:t>
            </a:r>
            <a:r>
              <a:rPr lang="de-CH">
                <a:solidFill>
                  <a:srgbClr val="FF0000"/>
                </a:solidFill>
              </a:rPr>
              <a:t>98 Abs. 1 E-ZPO</a:t>
            </a:r>
            <a:r>
              <a:rPr lang="de-CH"/>
              <a:t>: </a:t>
            </a:r>
            <a:r>
              <a:rPr lang="de-CH">
                <a:solidFill>
                  <a:srgbClr val="FF0000"/>
                </a:solidFill>
              </a:rPr>
              <a:t> 1 P-CPC </a:t>
            </a:r>
            <a:r>
              <a:rPr lang="de-CH"/>
              <a:t>: </a:t>
            </a:r>
            <a:r>
              <a:rPr lang="de-CH" i="1"/>
              <a:t>"Das Gericht kann von der klagenden Partei einen Vorschuss in Höhe der gesamten </a:t>
            </a:r>
            <a:r>
              <a:rPr lang="de-CH" i="1">
                <a:solidFill>
                  <a:srgbClr val="FF0000"/>
                </a:solidFill>
              </a:rPr>
              <a:t>[Hälfte der]</a:t>
            </a:r>
            <a:r>
              <a:rPr lang="de-CH" i="1"/>
              <a:t> mutmasslichen Gerichtskosten verlangen".</a:t>
            </a:r>
            <a:r>
              <a:rPr lang="de-CH"/>
              <a:t> </a:t>
            </a:r>
          </a:p>
          <a:p>
            <a:endParaRPr lang="fr-CH" dirty="0"/>
          </a:p>
          <a:p>
            <a:pPr marL="0" indent="0" defTabSz="357188">
              <a:buNone/>
            </a:pPr>
            <a:r>
              <a:rPr lang="de-CH"/>
              <a:t>	Folgen von Art. 98 Abs. 1 VE-ZPO: </a:t>
            </a:r>
          </a:p>
          <a:p>
            <a:pPr marL="0" indent="0" defTabSz="357188">
              <a:buNone/>
            </a:pPr>
            <a:endParaRPr lang="fr-CH" dirty="0"/>
          </a:p>
          <a:p>
            <a:pPr lvl="1">
              <a:buFont typeface="Arial" panose="020B0604020202020204" pitchFamily="34" charset="0"/>
              <a:buChar char="•"/>
            </a:pPr>
            <a:r>
              <a:rPr lang="de-CH"/>
              <a:t>Ziel, den Zugang zur Rechtspflege nicht zu sehr zu erschweren.</a:t>
            </a:r>
          </a:p>
          <a:p>
            <a:pPr lvl="1">
              <a:buFont typeface="Arial" panose="020B0604020202020204" pitchFamily="34" charset="0"/>
              <a:buChar char="•"/>
            </a:pPr>
            <a:endParaRPr lang="fr-CH" dirty="0"/>
          </a:p>
          <a:p>
            <a:pPr lvl="1">
              <a:buFont typeface="Arial" panose="020B0604020202020204" pitchFamily="34" charset="0"/>
              <a:buChar char="•"/>
            </a:pPr>
            <a:r>
              <a:rPr lang="de-CH"/>
              <a:t>Bei der endgültigen Kostenübernahme wird es dem Staat obliegen, die Bedürftigkeit einer Partei zu tragen, insbesondere wenn sie die beklagte Partei ist und unterliegt (111 ZPO).</a:t>
            </a:r>
          </a:p>
          <a:p>
            <a:pPr lvl="1">
              <a:buFont typeface="Arial" panose="020B0604020202020204" pitchFamily="34" charset="0"/>
              <a:buChar char="•"/>
            </a:pPr>
            <a:endParaRPr lang="fr-CH" dirty="0"/>
          </a:p>
          <a:p>
            <a:pPr marL="0" indent="0">
              <a:buNone/>
            </a:pPr>
            <a:endParaRPr lang="fr-CH" dirty="0"/>
          </a:p>
        </p:txBody>
      </p:sp>
    </p:spTree>
    <p:extLst>
      <p:ext uri="{BB962C8B-B14F-4D97-AF65-F5344CB8AC3E}">
        <p14:creationId xmlns:p14="http://schemas.microsoft.com/office/powerpoint/2010/main" val="39312886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E37FCE4-ECD1-4E25-A125-F58827C1D183}"/>
              </a:ext>
            </a:extLst>
          </p:cNvPr>
          <p:cNvSpPr>
            <a:spLocks noGrp="1"/>
          </p:cNvSpPr>
          <p:nvPr>
            <p:ph type="title"/>
          </p:nvPr>
        </p:nvSpPr>
        <p:spPr/>
        <p:txBody>
          <a:bodyPr/>
          <a:lstStyle/>
          <a:p>
            <a:r>
              <a:rPr lang="de-CH"/>
              <a:t>V. Prozesskosten (2)</a:t>
            </a:r>
          </a:p>
        </p:txBody>
      </p:sp>
      <p:sp>
        <p:nvSpPr>
          <p:cNvPr id="3" name="Espace réservé du texte 2">
            <a:extLst>
              <a:ext uri="{FF2B5EF4-FFF2-40B4-BE49-F238E27FC236}">
                <a16:creationId xmlns:a16="http://schemas.microsoft.com/office/drawing/2014/main" id="{45C1F02B-1A7A-46F5-9A0F-E81059A7E1F7}"/>
              </a:ext>
            </a:extLst>
          </p:cNvPr>
          <p:cNvSpPr>
            <a:spLocks noGrp="1"/>
          </p:cNvSpPr>
          <p:nvPr>
            <p:ph type="body" sz="quarter" idx="10"/>
          </p:nvPr>
        </p:nvSpPr>
        <p:spPr/>
        <p:txBody>
          <a:bodyPr/>
          <a:lstStyle/>
          <a:p>
            <a:pPr marL="0" indent="0">
              <a:buNone/>
            </a:pPr>
            <a:br>
              <a:rPr lang="de-CH" dirty="0"/>
            </a:br>
            <a:endParaRPr lang="de-CH" dirty="0"/>
          </a:p>
          <a:p>
            <a:pPr marL="0" indent="0">
              <a:buNone/>
            </a:pPr>
            <a:endParaRPr lang="fr-CH" i="1" dirty="0"/>
          </a:p>
          <a:p>
            <a:pPr marL="0" indent="0">
              <a:buNone/>
            </a:pPr>
            <a:endParaRPr lang="fr-CH" i="1" dirty="0"/>
          </a:p>
          <a:p>
            <a:pPr marL="0" indent="0">
              <a:buNone/>
            </a:pPr>
            <a:r>
              <a:rPr lang="de-CH" i="1" dirty="0"/>
              <a:t>Vorschlag des SR (vom NR im Grossen und Ganzen angenommen)</a:t>
            </a:r>
          </a:p>
          <a:p>
            <a:pPr marL="0" indent="0">
              <a:buNone/>
            </a:pPr>
            <a:endParaRPr lang="fr-CH" i="1" dirty="0"/>
          </a:p>
          <a:p>
            <a:pPr marL="0" indent="0">
              <a:buNone/>
            </a:pPr>
            <a:r>
              <a:rPr lang="de-CH" dirty="0"/>
              <a:t>Art. 96 Tarif </a:t>
            </a:r>
            <a:r>
              <a:rPr lang="de-CH" dirty="0">
                <a:solidFill>
                  <a:srgbClr val="C00000"/>
                </a:solidFill>
              </a:rPr>
              <a:t>und Zuspruch der Parteikosten </a:t>
            </a:r>
          </a:p>
          <a:p>
            <a:pPr marL="0" indent="0">
              <a:buNone/>
            </a:pPr>
            <a:br>
              <a:rPr lang="de-CH" dirty="0"/>
            </a:br>
            <a:endParaRPr lang="de-CH" dirty="0"/>
          </a:p>
          <a:p>
            <a:pPr marL="0" indent="0">
              <a:buNone/>
            </a:pPr>
            <a:r>
              <a:rPr lang="de-CH" dirty="0"/>
              <a:t>2 Die Kantone können vorsehen, dass der Anwalt einen </a:t>
            </a:r>
            <a:r>
              <a:rPr lang="de-CH" b="1" dirty="0"/>
              <a:t>alleinigen persönlichen Anspruch auf die Honorare und Auslagen </a:t>
            </a:r>
            <a:r>
              <a:rPr lang="de-CH" dirty="0"/>
              <a:t>hat, die als Parteientschädigung zugesprochen werden (vorbehaltlich einer individuell vereinbarten Kostenvergütung mit seinem Mandanten).</a:t>
            </a:r>
          </a:p>
          <a:p>
            <a:pPr marL="0" indent="0">
              <a:buNone/>
            </a:pPr>
            <a:endParaRPr lang="fr-CH" dirty="0"/>
          </a:p>
        </p:txBody>
      </p:sp>
    </p:spTree>
    <p:extLst>
      <p:ext uri="{BB962C8B-B14F-4D97-AF65-F5344CB8AC3E}">
        <p14:creationId xmlns:p14="http://schemas.microsoft.com/office/powerpoint/2010/main" val="40399216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548680"/>
            <a:ext cx="7283152" cy="360040"/>
          </a:xfrm>
          <a:ln>
            <a:noFill/>
          </a:ln>
        </p:spPr>
        <p:txBody>
          <a:bodyPr/>
          <a:lstStyle/>
          <a:p>
            <a:r>
              <a:rPr lang="de-CH"/>
              <a:t>Aufbau der Präsentation</a:t>
            </a:r>
          </a:p>
        </p:txBody>
      </p:sp>
      <p:sp>
        <p:nvSpPr>
          <p:cNvPr id="7" name="Espace réservé du texte 6"/>
          <p:cNvSpPr>
            <a:spLocks noGrp="1"/>
          </p:cNvSpPr>
          <p:nvPr>
            <p:ph type="body" sz="quarter" idx="10"/>
          </p:nvPr>
        </p:nvSpPr>
        <p:spPr>
          <a:xfrm>
            <a:off x="251520" y="1340768"/>
            <a:ext cx="8712967" cy="4823941"/>
          </a:xfrm>
        </p:spPr>
        <p:txBody>
          <a:bodyPr/>
          <a:lstStyle/>
          <a:p>
            <a:pPr marL="400050" indent="-400050">
              <a:lnSpc>
                <a:spcPct val="150000"/>
              </a:lnSpc>
              <a:buFont typeface="+mj-lt"/>
              <a:buAutoNum type="romanUcPeriod"/>
            </a:pPr>
            <a:r>
              <a:rPr lang="de-CH"/>
              <a:t>Einführung</a:t>
            </a:r>
          </a:p>
          <a:p>
            <a:pPr marL="400050" indent="-400050">
              <a:lnSpc>
                <a:spcPct val="150000"/>
              </a:lnSpc>
              <a:buFont typeface="+mj-lt"/>
              <a:buAutoNum type="romanUcPeriod"/>
            </a:pPr>
            <a:r>
              <a:rPr lang="de-CH"/>
              <a:t>Änderung der Rechtsprechung</a:t>
            </a:r>
          </a:p>
          <a:p>
            <a:pPr marL="400050" indent="-400050">
              <a:lnSpc>
                <a:spcPct val="150000"/>
              </a:lnSpc>
              <a:buFont typeface="+mj-lt"/>
              <a:buAutoNum type="romanUcPeriod"/>
            </a:pPr>
            <a:r>
              <a:rPr lang="de-CH"/>
              <a:t>Koordinierung der Verfahren</a:t>
            </a:r>
          </a:p>
          <a:p>
            <a:pPr marL="400050" indent="-400050">
              <a:lnSpc>
                <a:spcPct val="150000"/>
              </a:lnSpc>
              <a:buFont typeface="+mj-lt"/>
              <a:buAutoNum type="romanUcPeriod"/>
            </a:pPr>
            <a:r>
              <a:rPr lang="de-CH"/>
              <a:t>Ausweitung der Befugnisse der Schlichtungsbehörde</a:t>
            </a:r>
          </a:p>
          <a:p>
            <a:pPr marL="400050" indent="-400050">
              <a:lnSpc>
                <a:spcPct val="150000"/>
              </a:lnSpc>
              <a:buFont typeface="+mj-lt"/>
              <a:buAutoNum type="romanUcPeriod"/>
            </a:pPr>
            <a:r>
              <a:rPr lang="de-CH"/>
              <a:t>Kosten</a:t>
            </a:r>
          </a:p>
          <a:p>
            <a:pPr marL="400050" indent="-400050">
              <a:lnSpc>
                <a:spcPct val="150000"/>
              </a:lnSpc>
              <a:buFont typeface="+mj-lt"/>
              <a:buAutoNum type="romanUcPeriod"/>
            </a:pPr>
            <a:r>
              <a:rPr lang="de-CH"/>
              <a:t>Verfahren im Familienrecht</a:t>
            </a:r>
          </a:p>
          <a:p>
            <a:pPr marL="400050" indent="-400050">
              <a:lnSpc>
                <a:spcPct val="150000"/>
              </a:lnSpc>
              <a:buFont typeface="+mj-lt"/>
              <a:buAutoNum type="romanUcPeriod"/>
            </a:pPr>
            <a:r>
              <a:rPr lang="de-CH"/>
              <a:t>Begründung der Berufungs- und Beschwerdeentscheide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8C07B79-8502-4CCE-934F-9E2272E73192}"/>
              </a:ext>
            </a:extLst>
          </p:cNvPr>
          <p:cNvSpPr>
            <a:spLocks noGrp="1"/>
          </p:cNvSpPr>
          <p:nvPr>
            <p:ph type="title"/>
          </p:nvPr>
        </p:nvSpPr>
        <p:spPr/>
        <p:txBody>
          <a:bodyPr/>
          <a:lstStyle/>
          <a:p>
            <a:r>
              <a:rPr lang="de-CH"/>
              <a:t>VI. Verfahren im Familienrecht (1)</a:t>
            </a:r>
            <a:br>
              <a:rPr lang="de-CH"/>
            </a:br>
            <a:endParaRPr lang="de-CH"/>
          </a:p>
        </p:txBody>
      </p:sp>
      <p:sp>
        <p:nvSpPr>
          <p:cNvPr id="3" name="Espace réservé du texte 2">
            <a:extLst>
              <a:ext uri="{FF2B5EF4-FFF2-40B4-BE49-F238E27FC236}">
                <a16:creationId xmlns:a16="http://schemas.microsoft.com/office/drawing/2014/main" id="{4D1E209F-D321-4F5D-AD65-6EFA11704642}"/>
              </a:ext>
            </a:extLst>
          </p:cNvPr>
          <p:cNvSpPr>
            <a:spLocks noGrp="1"/>
          </p:cNvSpPr>
          <p:nvPr>
            <p:ph type="body" sz="quarter" idx="10"/>
          </p:nvPr>
        </p:nvSpPr>
        <p:spPr>
          <a:xfrm>
            <a:off x="251520" y="980728"/>
            <a:ext cx="8568952" cy="5400600"/>
          </a:xfrm>
        </p:spPr>
        <p:txBody>
          <a:bodyPr/>
          <a:lstStyle/>
          <a:p>
            <a:pPr marL="457200" lvl="1" indent="0">
              <a:buNone/>
            </a:pPr>
            <a:endParaRPr lang="fr-CH" i="1" dirty="0"/>
          </a:p>
          <a:p>
            <a:pPr lvl="1">
              <a:buFont typeface="Arial" panose="020B0604020202020204" pitchFamily="34" charset="0"/>
              <a:buChar char="•"/>
            </a:pPr>
            <a:r>
              <a:rPr lang="de-CH" i="1" dirty="0"/>
              <a:t>Art. 288 und 291 E-ZPO (Scheidung):</a:t>
            </a:r>
          </a:p>
          <a:p>
            <a:pPr lvl="1">
              <a:buFont typeface="Arial" panose="020B0604020202020204" pitchFamily="34" charset="0"/>
              <a:buChar char="•"/>
            </a:pPr>
            <a:endParaRPr lang="fr-CH" dirty="0"/>
          </a:p>
          <a:p>
            <a:pPr marL="0" indent="0">
              <a:buNone/>
            </a:pPr>
            <a:r>
              <a:rPr lang="de-CH" dirty="0"/>
              <a:t>	Es gilt das vereinfachte Verfahren. NR: </a:t>
            </a:r>
            <a:r>
              <a:rPr lang="de-CH" dirty="0">
                <a:solidFill>
                  <a:srgbClr val="C00000"/>
                </a:solidFill>
              </a:rPr>
              <a:t>"Das Gericht setzt das Verfahren in einer 	anderen Zusammensetzung als bei der Schlichtungsverhandlung fort".</a:t>
            </a:r>
            <a:endParaRPr lang="de-CH" dirty="0"/>
          </a:p>
          <a:p>
            <a:pPr marL="0" indent="0">
              <a:buNone/>
            </a:pPr>
            <a:endParaRPr lang="fr-CH" dirty="0"/>
          </a:p>
          <a:p>
            <a:pPr lvl="1">
              <a:buFont typeface="Wingdings" pitchFamily="2" charset="2"/>
              <a:buChar char="Ø"/>
            </a:pPr>
            <a:r>
              <a:rPr lang="de-CH" b="1" dirty="0"/>
              <a:t>Problem</a:t>
            </a:r>
            <a:r>
              <a:rPr lang="de-CH" dirty="0"/>
              <a:t>: Die vorsorglichen Massnahmen können nicht mehr gleichzeitig mit der Schlichtung der Scheidung durchgeführt werden.</a:t>
            </a:r>
          </a:p>
          <a:p>
            <a:pPr marL="0" indent="0">
              <a:buNone/>
            </a:pPr>
            <a:endParaRPr lang="fr-CH" dirty="0"/>
          </a:p>
          <a:p>
            <a:pPr lvl="1" algn="just">
              <a:buFont typeface="Arial" panose="020B0604020202020204" pitchFamily="34" charset="0"/>
              <a:buChar char="•"/>
            </a:pPr>
            <a:r>
              <a:rPr lang="de-CH" i="1" dirty="0"/>
              <a:t>Art. 314 Abs. 2 E-ZPO: </a:t>
            </a:r>
            <a:r>
              <a:rPr lang="de-CH" dirty="0"/>
              <a:t> "Die Anschlussberufung ist unzulässig, mit Ausnahme der in den Art. 271, 276, 302 und 305 genannten familienrechtlichen Streitigkeiten". Version des NR: </a:t>
            </a:r>
            <a:r>
              <a:rPr lang="de-CH" dirty="0">
                <a:solidFill>
                  <a:srgbClr val="C00000"/>
                </a:solidFill>
              </a:rPr>
              <a:t>"die Frist für die Einreichung der Berufung und die Einreichung der Berufungsantwort beträgt in beiden Fällen 30 Tage. Die Anschlussberufung ist unzulässig".</a:t>
            </a:r>
          </a:p>
          <a:p>
            <a:pPr marL="457200" lvl="1" indent="0" algn="just">
              <a:buNone/>
            </a:pPr>
            <a:endParaRPr lang="fr-CH" dirty="0"/>
          </a:p>
          <a:p>
            <a:pPr lvl="1">
              <a:buFont typeface="Arial" panose="020B0604020202020204" pitchFamily="34" charset="0"/>
              <a:buChar char="•"/>
            </a:pPr>
            <a:r>
              <a:rPr lang="de-CH" i="1" dirty="0"/>
              <a:t>Art. 295 E-ZPO </a:t>
            </a:r>
            <a:r>
              <a:rPr lang="de-CH" dirty="0"/>
              <a:t>Grundsatz </a:t>
            </a:r>
          </a:p>
          <a:p>
            <a:pPr marL="457200" lvl="1" indent="0" algn="just">
              <a:buNone/>
            </a:pPr>
            <a:r>
              <a:rPr lang="de-CH" dirty="0"/>
              <a:t>	Das vereinfachte Verfahren gilt für unabhängige Verfahren, die Kinder betreffen, 	sowie für deren Unterhaltsansprüche. Die Version des NR präzisiert: </a:t>
            </a:r>
            <a:r>
              <a:rPr lang="de-CH" dirty="0">
                <a:solidFill>
                  <a:srgbClr val="C00000"/>
                </a:solidFill>
              </a:rPr>
              <a:t>"sowie für 	Unterhaltsklagen für minderjährige und volljährige Kinder".</a:t>
            </a:r>
          </a:p>
          <a:p>
            <a:pPr lvl="1" algn="just">
              <a:buFont typeface="Wingdings" pitchFamily="2" charset="2"/>
              <a:buChar char="Ø"/>
            </a:pPr>
            <a:endParaRPr lang="fr-CH" dirty="0">
              <a:solidFill>
                <a:srgbClr val="FF0000"/>
              </a:solidFill>
            </a:endParaRPr>
          </a:p>
          <a:p>
            <a:pPr marL="457200" lvl="1" indent="0">
              <a:buNone/>
            </a:pPr>
            <a:endParaRPr lang="fr-CH" dirty="0"/>
          </a:p>
          <a:p>
            <a:pPr marL="457200" lvl="1" indent="0">
              <a:buNone/>
            </a:pPr>
            <a:endParaRPr lang="fr-CH" dirty="0"/>
          </a:p>
          <a:p>
            <a:pPr lvl="1">
              <a:buFont typeface="Arial" panose="020B0604020202020204" pitchFamily="34" charset="0"/>
              <a:buChar char="•"/>
            </a:pPr>
            <a:endParaRPr lang="fr-CH" dirty="0"/>
          </a:p>
          <a:p>
            <a:pPr marL="457200" lvl="1" indent="0">
              <a:buNone/>
            </a:pPr>
            <a:endParaRPr lang="fr-CH" dirty="0"/>
          </a:p>
        </p:txBody>
      </p:sp>
    </p:spTree>
    <p:extLst>
      <p:ext uri="{BB962C8B-B14F-4D97-AF65-F5344CB8AC3E}">
        <p14:creationId xmlns:p14="http://schemas.microsoft.com/office/powerpoint/2010/main" val="14428503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de-CH"/>
              <a:t>VI. Verfahren im Familienrecht (2)</a:t>
            </a:r>
          </a:p>
        </p:txBody>
      </p:sp>
      <p:sp>
        <p:nvSpPr>
          <p:cNvPr id="3" name="Espace réservé du texte 2"/>
          <p:cNvSpPr>
            <a:spLocks noGrp="1"/>
          </p:cNvSpPr>
          <p:nvPr>
            <p:ph type="body" sz="quarter" idx="10"/>
          </p:nvPr>
        </p:nvSpPr>
        <p:spPr/>
        <p:txBody>
          <a:bodyPr/>
          <a:lstStyle/>
          <a:p>
            <a:pPr lvl="1">
              <a:buFont typeface="Arial" panose="020B0604020202020204" pitchFamily="34" charset="0"/>
              <a:buChar char="•"/>
            </a:pPr>
            <a:endParaRPr lang="fr-CH" dirty="0"/>
          </a:p>
          <a:p>
            <a:pPr lvl="1">
              <a:buFont typeface="Arial" panose="020B0604020202020204" pitchFamily="34" charset="0"/>
              <a:buChar char="•"/>
            </a:pPr>
            <a:endParaRPr lang="fr-CH" dirty="0"/>
          </a:p>
          <a:p>
            <a:pPr lvl="1">
              <a:buFont typeface="Arial" panose="020B0604020202020204" pitchFamily="34" charset="0"/>
              <a:buChar char="•"/>
            </a:pPr>
            <a:endParaRPr lang="fr-CH" dirty="0"/>
          </a:p>
          <a:p>
            <a:pPr lvl="1">
              <a:buFont typeface="Arial" panose="020B0604020202020204" pitchFamily="34" charset="0"/>
              <a:buChar char="•"/>
            </a:pPr>
            <a:r>
              <a:rPr lang="de-CH" dirty="0"/>
              <a:t>Art. </a:t>
            </a:r>
            <a:r>
              <a:rPr lang="fr-CH" dirty="0"/>
              <a:t>296 al. 1 CPC et</a:t>
            </a:r>
            <a:r>
              <a:rPr lang="fr-CH" dirty="0">
                <a:solidFill>
                  <a:srgbClr val="FF0000"/>
                </a:solidFill>
              </a:rPr>
              <a:t> 296 al. 1 P-CPC </a:t>
            </a:r>
            <a:r>
              <a:rPr lang="fr-CH" i="1" dirty="0"/>
              <a:t>(</a:t>
            </a:r>
            <a:r>
              <a:rPr lang="fr-CH" i="1" dirty="0" err="1"/>
              <a:t>frz</a:t>
            </a:r>
            <a:r>
              <a:rPr lang="fr-CH" i="1" dirty="0"/>
              <a:t>. Version)</a:t>
            </a:r>
            <a:r>
              <a:rPr lang="fr-CH" dirty="0"/>
              <a:t>: </a:t>
            </a:r>
            <a:r>
              <a:rPr lang="de-CH" dirty="0"/>
              <a:t>"</a:t>
            </a:r>
            <a:r>
              <a:rPr lang="fr-CH" i="1" dirty="0"/>
              <a:t>Le tribunal établit </a:t>
            </a:r>
            <a:r>
              <a:rPr lang="fr-CH" i="1" dirty="0">
                <a:solidFill>
                  <a:srgbClr val="FF0000"/>
                </a:solidFill>
              </a:rPr>
              <a:t>[examine] </a:t>
            </a:r>
            <a:r>
              <a:rPr lang="fr-CH" i="1" dirty="0"/>
              <a:t>les faits d’office</a:t>
            </a:r>
            <a:r>
              <a:rPr lang="de-CH" dirty="0"/>
              <a:t>"</a:t>
            </a:r>
            <a:r>
              <a:rPr lang="fr-CH" dirty="0"/>
              <a:t>. </a:t>
            </a:r>
            <a:endParaRPr lang="de-CH" dirty="0"/>
          </a:p>
          <a:p>
            <a:pPr marL="457200" lvl="1" indent="0">
              <a:buNone/>
            </a:pPr>
            <a:r>
              <a:rPr lang="de-CH" dirty="0"/>
              <a:t>	=&gt; Das Verb "</a:t>
            </a:r>
            <a:r>
              <a:rPr lang="de-CH" dirty="0" err="1"/>
              <a:t>rechercher</a:t>
            </a:r>
            <a:r>
              <a:rPr lang="de-CH" dirty="0"/>
              <a:t>" ("erforschen") wäre besser, um den Unterschied zwischen dem Untersuchungsgrundsatz und dem sozialen Untersuchungsgrundsatz zu verdeutlichen. Der NR verzichtet auf diese Änderung.</a:t>
            </a:r>
          </a:p>
          <a:p>
            <a:pPr marL="457200" lvl="1" indent="0">
              <a:buNone/>
            </a:pPr>
            <a:endParaRPr lang="fr-CH" dirty="0"/>
          </a:p>
          <a:p>
            <a:pPr lvl="1">
              <a:buFont typeface="Arial" panose="020B0604020202020204" pitchFamily="34" charset="0"/>
              <a:buChar char="•"/>
            </a:pPr>
            <a:r>
              <a:rPr lang="de-CH" dirty="0"/>
              <a:t> Art. 317 Abs. 1 bis E-ZPO sieht ausdrücklich vor, dass "</a:t>
            </a:r>
            <a:r>
              <a:rPr lang="de-CH" i="1" dirty="0"/>
              <a:t>die Berufungsinstanz</a:t>
            </a:r>
            <a:r>
              <a:rPr lang="de-CH" i="1" dirty="0">
                <a:solidFill>
                  <a:srgbClr val="FF0000"/>
                </a:solidFill>
              </a:rPr>
              <a:t> bis zur Beratung neue Tatsachen und Beweismittel zulässt</a:t>
            </a:r>
            <a:r>
              <a:rPr lang="de-CH" i="1" dirty="0"/>
              <a:t>, wenn sie den Sachverhalt von Amtes wegen zu </a:t>
            </a:r>
            <a:r>
              <a:rPr lang="de-CH" i="1" dirty="0">
                <a:solidFill>
                  <a:srgbClr val="FF0000"/>
                </a:solidFill>
              </a:rPr>
              <a:t>prüfen </a:t>
            </a:r>
            <a:r>
              <a:rPr lang="de-CH" i="1" dirty="0"/>
              <a:t>hat</a:t>
            </a:r>
            <a:r>
              <a:rPr lang="de-CH" dirty="0"/>
              <a:t>".</a:t>
            </a:r>
          </a:p>
          <a:p>
            <a:pPr marL="457200" lvl="1" indent="0">
              <a:buNone/>
            </a:pPr>
            <a:r>
              <a:rPr lang="de-CH" dirty="0"/>
              <a:t>	=&gt; Die Rechtsprechung war in diesem Punkt nicht entschieden (BGE 138 III 625 E. 	2.1, der eine analoge Anwendung von Art. 229 Abs. 3 ZPO im Falle des sozialen 	Untersuchungsgrundsatzes ausschliesst).</a:t>
            </a:r>
          </a:p>
        </p:txBody>
      </p:sp>
    </p:spTree>
    <p:extLst>
      <p:ext uri="{BB962C8B-B14F-4D97-AF65-F5344CB8AC3E}">
        <p14:creationId xmlns:p14="http://schemas.microsoft.com/office/powerpoint/2010/main" val="2714830081"/>
      </p:ext>
    </p:extLst>
  </p:cSld>
  <p:clrMapOvr>
    <a:overrideClrMapping bg1="lt1" tx1="dk1" bg2="lt2" tx2="dk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de-CH"/>
              <a:t> VII. Begründung von Berufungs- und Beschwerdeentscheiden</a:t>
            </a:r>
          </a:p>
        </p:txBody>
      </p:sp>
      <p:sp>
        <p:nvSpPr>
          <p:cNvPr id="3" name="Espace réservé du texte 2"/>
          <p:cNvSpPr>
            <a:spLocks noGrp="1"/>
          </p:cNvSpPr>
          <p:nvPr>
            <p:ph type="body" sz="quarter" idx="10"/>
          </p:nvPr>
        </p:nvSpPr>
        <p:spPr/>
        <p:txBody>
          <a:bodyPr/>
          <a:lstStyle/>
          <a:p>
            <a:pPr marL="0" indent="0">
              <a:buNone/>
            </a:pPr>
            <a:endParaRPr lang="fr-CH" dirty="0"/>
          </a:p>
          <a:p>
            <a:pPr marL="0" indent="0">
              <a:buNone/>
            </a:pPr>
            <a:endParaRPr lang="fr-CH" dirty="0"/>
          </a:p>
          <a:p>
            <a:pPr marL="0" indent="0">
              <a:buNone/>
            </a:pPr>
            <a:endParaRPr lang="fr-CH" dirty="0"/>
          </a:p>
          <a:p>
            <a:r>
              <a:rPr lang="de-CH"/>
              <a:t>Art. 318 Abs. 2 und 327 Abs. 5 ZPO schreiben vor, dass Berufungs- und Beschwerdeentscheide begründet werden müssen.   </a:t>
            </a:r>
          </a:p>
          <a:p>
            <a:endParaRPr lang="fr-CH" dirty="0"/>
          </a:p>
          <a:p>
            <a:pPr>
              <a:buFont typeface="Wingdings" pitchFamily="2" charset="2"/>
              <a:buChar char="Ø"/>
            </a:pPr>
            <a:r>
              <a:rPr lang="de-CH"/>
              <a:t>Der Entwurf schlägt vor, diese beiden Absätze zu streichen, um die Beschwerdeinstanzen zu entlasten.</a:t>
            </a:r>
          </a:p>
          <a:p>
            <a:pPr>
              <a:buFont typeface="Wingdings" pitchFamily="2" charset="2"/>
              <a:buChar char="Ø"/>
            </a:pPr>
            <a:endParaRPr lang="fr-CH" dirty="0"/>
          </a:p>
          <a:p>
            <a:pPr>
              <a:buFont typeface="Wingdings" pitchFamily="2" charset="2"/>
              <a:buChar char="Ø"/>
            </a:pPr>
            <a:r>
              <a:rPr lang="de-CH"/>
              <a:t>Der SR und der NR kehren zu Recht zum aktuellen Text zurück.</a:t>
            </a:r>
          </a:p>
        </p:txBody>
      </p:sp>
    </p:spTree>
    <p:extLst>
      <p:ext uri="{BB962C8B-B14F-4D97-AF65-F5344CB8AC3E}">
        <p14:creationId xmlns:p14="http://schemas.microsoft.com/office/powerpoint/2010/main" val="2156850300"/>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D4F7A16-F31A-4D41-AD21-9E58375D8471}"/>
              </a:ext>
            </a:extLst>
          </p:cNvPr>
          <p:cNvSpPr>
            <a:spLocks noGrp="1"/>
          </p:cNvSpPr>
          <p:nvPr>
            <p:ph type="title"/>
          </p:nvPr>
        </p:nvSpPr>
        <p:spPr/>
        <p:txBody>
          <a:bodyPr/>
          <a:lstStyle/>
          <a:p>
            <a:r>
              <a:rPr lang="de-CH"/>
              <a:t>I. Einführung</a:t>
            </a:r>
          </a:p>
        </p:txBody>
      </p:sp>
      <p:sp>
        <p:nvSpPr>
          <p:cNvPr id="3" name="Espace réservé du texte 2">
            <a:extLst>
              <a:ext uri="{FF2B5EF4-FFF2-40B4-BE49-F238E27FC236}">
                <a16:creationId xmlns:a16="http://schemas.microsoft.com/office/drawing/2014/main" id="{5824D377-58A9-49A6-B7C0-123F38546A8A}"/>
              </a:ext>
            </a:extLst>
          </p:cNvPr>
          <p:cNvSpPr>
            <a:spLocks noGrp="1"/>
          </p:cNvSpPr>
          <p:nvPr>
            <p:ph type="body" sz="quarter" idx="10"/>
          </p:nvPr>
        </p:nvSpPr>
        <p:spPr/>
        <p:txBody>
          <a:bodyPr/>
          <a:lstStyle/>
          <a:p>
            <a:endParaRPr lang="fr-CH" dirty="0"/>
          </a:p>
          <a:p>
            <a:endParaRPr lang="fr-CH" dirty="0"/>
          </a:p>
          <a:p>
            <a:r>
              <a:rPr lang="de-CH" b="1" dirty="0"/>
              <a:t>1. Januar 2011:</a:t>
            </a:r>
            <a:r>
              <a:rPr lang="de-CH" dirty="0"/>
              <a:t> Inkrafttreten der Zivilprozessordnung</a:t>
            </a:r>
          </a:p>
          <a:p>
            <a:pPr marL="0" indent="0">
              <a:buNone/>
            </a:pPr>
            <a:endParaRPr lang="fr-CH" dirty="0"/>
          </a:p>
          <a:p>
            <a:r>
              <a:rPr lang="de-CH" b="1" dirty="0"/>
              <a:t>2. März 2018: </a:t>
            </a:r>
            <a:r>
              <a:rPr lang="de-CH" dirty="0"/>
              <a:t>Vernehmlassung zum Vorentwurf der ZPO, der folgende Ziele verfolgte:</a:t>
            </a:r>
          </a:p>
          <a:p>
            <a:pPr lvl="1">
              <a:buFont typeface="Arial" panose="020B0604020202020204" pitchFamily="34" charset="0"/>
              <a:buChar char="•"/>
            </a:pPr>
            <a:r>
              <a:rPr lang="de-CH" dirty="0"/>
              <a:t>Verbesserung der "Praxistauglichkeit" der ZPO</a:t>
            </a:r>
          </a:p>
          <a:p>
            <a:pPr lvl="1">
              <a:buFont typeface="Arial" panose="020B0604020202020204" pitchFamily="34" charset="0"/>
              <a:buChar char="•"/>
            </a:pPr>
            <a:r>
              <a:rPr lang="de-CH" dirty="0"/>
              <a:t>Verbesserung der "Rechtsdurchsetzung" der ZPO</a:t>
            </a:r>
          </a:p>
          <a:p>
            <a:pPr lvl="1">
              <a:buFont typeface="Arial" panose="020B0604020202020204" pitchFamily="34" charset="0"/>
              <a:buChar char="•"/>
            </a:pPr>
            <a:r>
              <a:rPr lang="de-CH" dirty="0"/>
              <a:t>Zusammenführung verschiedener Änderungen der ZPO in einer einzigen Revision:</a:t>
            </a:r>
          </a:p>
          <a:p>
            <a:pPr lvl="2">
              <a:buFont typeface="Courier New" panose="02070309020205020404" pitchFamily="49" charset="0"/>
              <a:buChar char="o"/>
            </a:pPr>
            <a:r>
              <a:rPr lang="de-CH" dirty="0"/>
              <a:t>Bereinigung</a:t>
            </a:r>
          </a:p>
          <a:p>
            <a:pPr lvl="2">
              <a:buFont typeface="Courier New" panose="02070309020205020404" pitchFamily="49" charset="0"/>
              <a:buChar char="o"/>
            </a:pPr>
            <a:r>
              <a:rPr lang="de-CH" dirty="0"/>
              <a:t>Die Rechtsprechung kodifizieren oder sich von ihr distanzieren</a:t>
            </a:r>
          </a:p>
          <a:p>
            <a:pPr lvl="2">
              <a:buFont typeface="Courier New" panose="02070309020205020404" pitchFamily="49" charset="0"/>
              <a:buChar char="o"/>
            </a:pPr>
            <a:r>
              <a:rPr lang="de-CH" dirty="0"/>
              <a:t>Behebung von praktischen Schwierigkeiten</a:t>
            </a:r>
          </a:p>
          <a:p>
            <a:pPr lvl="1">
              <a:buFont typeface="Arial" panose="020B0604020202020204" pitchFamily="34" charset="0"/>
              <a:buChar char="•"/>
            </a:pPr>
            <a:r>
              <a:rPr lang="de-CH" dirty="0"/>
              <a:t>Aufnahme in die ZPO von Instrumenten zum kollektiven Rechtsschutz</a:t>
            </a:r>
          </a:p>
          <a:p>
            <a:pPr marL="457200" lvl="1" indent="0">
              <a:buNone/>
            </a:pPr>
            <a:endParaRPr lang="fr-CH" dirty="0"/>
          </a:p>
          <a:p>
            <a:r>
              <a:rPr lang="de-CH" b="1" dirty="0"/>
              <a:t>26. Februar 2020:</a:t>
            </a:r>
            <a:r>
              <a:rPr lang="de-CH" dirty="0"/>
              <a:t> Revisionsentwurf, der auf einige Vorschläge verzichtet und die Instrumente des kollektiven Rechtsschutzes auf eine spätere Revision verschiebt</a:t>
            </a:r>
          </a:p>
          <a:p>
            <a:endParaRPr lang="fr-CH" dirty="0"/>
          </a:p>
          <a:p>
            <a:pPr marL="0" indent="0">
              <a:buNone/>
            </a:pPr>
            <a:endParaRPr lang="fr-CH" dirty="0"/>
          </a:p>
          <a:p>
            <a:pPr marL="457200" lvl="1" indent="0">
              <a:buNone/>
            </a:pPr>
            <a:endParaRPr lang="fr-CH" dirty="0"/>
          </a:p>
          <a:p>
            <a:pPr marL="457200" lvl="1" indent="0">
              <a:buNone/>
            </a:pPr>
            <a:endParaRPr lang="fr-CH" dirty="0"/>
          </a:p>
          <a:p>
            <a:endParaRPr lang="fr-CH" dirty="0"/>
          </a:p>
        </p:txBody>
      </p:sp>
    </p:spTree>
    <p:extLst>
      <p:ext uri="{BB962C8B-B14F-4D97-AF65-F5344CB8AC3E}">
        <p14:creationId xmlns:p14="http://schemas.microsoft.com/office/powerpoint/2010/main" val="10706210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D4F7A16-F31A-4D41-AD21-9E58375D8471}"/>
              </a:ext>
            </a:extLst>
          </p:cNvPr>
          <p:cNvSpPr>
            <a:spLocks noGrp="1"/>
          </p:cNvSpPr>
          <p:nvPr>
            <p:ph type="title"/>
          </p:nvPr>
        </p:nvSpPr>
        <p:spPr/>
        <p:txBody>
          <a:bodyPr/>
          <a:lstStyle/>
          <a:p>
            <a:r>
              <a:rPr lang="de-CH"/>
              <a:t>I. Einführung</a:t>
            </a:r>
          </a:p>
        </p:txBody>
      </p:sp>
      <p:sp>
        <p:nvSpPr>
          <p:cNvPr id="3" name="Espace réservé du texte 2">
            <a:extLst>
              <a:ext uri="{FF2B5EF4-FFF2-40B4-BE49-F238E27FC236}">
                <a16:creationId xmlns:a16="http://schemas.microsoft.com/office/drawing/2014/main" id="{5824D377-58A9-49A6-B7C0-123F38546A8A}"/>
              </a:ext>
            </a:extLst>
          </p:cNvPr>
          <p:cNvSpPr>
            <a:spLocks noGrp="1"/>
          </p:cNvSpPr>
          <p:nvPr>
            <p:ph type="body" sz="quarter" idx="10"/>
          </p:nvPr>
        </p:nvSpPr>
        <p:spPr/>
        <p:txBody>
          <a:bodyPr/>
          <a:lstStyle/>
          <a:p>
            <a:endParaRPr lang="fr-CH" dirty="0"/>
          </a:p>
          <a:p>
            <a:pPr marL="0" indent="0">
              <a:buNone/>
            </a:pPr>
            <a:endParaRPr lang="fr-CH" dirty="0"/>
          </a:p>
          <a:p>
            <a:pPr marL="0" indent="0">
              <a:buNone/>
            </a:pPr>
            <a:endParaRPr lang="fr-CH" dirty="0"/>
          </a:p>
          <a:p>
            <a:pPr marL="0" indent="0">
              <a:buNone/>
            </a:pPr>
            <a:endParaRPr lang="fr-CH" dirty="0"/>
          </a:p>
          <a:p>
            <a:r>
              <a:rPr lang="de-CH" b="1" dirty="0"/>
              <a:t> Sommersession 2021:</a:t>
            </a:r>
            <a:r>
              <a:rPr lang="de-CH" dirty="0"/>
              <a:t> Prüfung des Entwurfs durch den Ständerat</a:t>
            </a:r>
          </a:p>
          <a:p>
            <a:endParaRPr lang="fr-CH" dirty="0"/>
          </a:p>
          <a:p>
            <a:r>
              <a:rPr lang="de-CH" b="1" dirty="0"/>
              <a:t>10. Dezember 2021:</a:t>
            </a:r>
            <a:r>
              <a:rPr lang="de-CH" dirty="0"/>
              <a:t> Revisionsentwurf: Verbandsklage und kollektiver Schutz</a:t>
            </a:r>
          </a:p>
          <a:p>
            <a:endParaRPr lang="fr-CH" dirty="0"/>
          </a:p>
          <a:p>
            <a:r>
              <a:rPr lang="de-CH" b="1" dirty="0"/>
              <a:t>Sondersession Mai 2022:</a:t>
            </a:r>
            <a:r>
              <a:rPr lang="de-CH" dirty="0"/>
              <a:t> Prüfung des Entwurfs durch den Nationalrat</a:t>
            </a:r>
          </a:p>
          <a:p>
            <a:endParaRPr lang="fr-CH" dirty="0"/>
          </a:p>
          <a:p>
            <a:r>
              <a:rPr lang="de-CH" b="1" dirty="0"/>
              <a:t>Herbst/Winter 2022:</a:t>
            </a:r>
            <a:r>
              <a:rPr lang="de-CH" dirty="0"/>
              <a:t> Prüfung der Differenzen durch den Ständerat</a:t>
            </a:r>
          </a:p>
          <a:p>
            <a:pPr marL="0" indent="0">
              <a:buNone/>
            </a:pPr>
            <a:endParaRPr lang="fr-CH" dirty="0"/>
          </a:p>
          <a:p>
            <a:pPr marL="457200" lvl="1" indent="0">
              <a:buNone/>
            </a:pPr>
            <a:endParaRPr lang="fr-CH" dirty="0"/>
          </a:p>
          <a:p>
            <a:pPr marL="457200" lvl="1" indent="0">
              <a:buNone/>
            </a:pPr>
            <a:endParaRPr lang="fr-CH" dirty="0"/>
          </a:p>
          <a:p>
            <a:endParaRPr lang="fr-CH" dirty="0"/>
          </a:p>
        </p:txBody>
      </p:sp>
    </p:spTree>
    <p:extLst>
      <p:ext uri="{BB962C8B-B14F-4D97-AF65-F5344CB8AC3E}">
        <p14:creationId xmlns:p14="http://schemas.microsoft.com/office/powerpoint/2010/main" val="23363619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8AD38C5-A071-4696-BC06-1EAC256860CF}"/>
              </a:ext>
            </a:extLst>
          </p:cNvPr>
          <p:cNvSpPr>
            <a:spLocks noGrp="1"/>
          </p:cNvSpPr>
          <p:nvPr>
            <p:ph type="title"/>
          </p:nvPr>
        </p:nvSpPr>
        <p:spPr/>
        <p:txBody>
          <a:bodyPr/>
          <a:lstStyle/>
          <a:p>
            <a:r>
              <a:rPr lang="de-CH"/>
              <a:t>II. Änderung der Rechtsprechung (1)</a:t>
            </a:r>
            <a:br>
              <a:rPr lang="de-CH"/>
            </a:br>
            <a:endParaRPr lang="de-CH"/>
          </a:p>
        </p:txBody>
      </p:sp>
      <p:sp>
        <p:nvSpPr>
          <p:cNvPr id="3" name="Espace réservé du texte 2">
            <a:extLst>
              <a:ext uri="{FF2B5EF4-FFF2-40B4-BE49-F238E27FC236}">
                <a16:creationId xmlns:a16="http://schemas.microsoft.com/office/drawing/2014/main" id="{9C6671C2-93A7-4E51-8020-41263CD6A090}"/>
              </a:ext>
            </a:extLst>
          </p:cNvPr>
          <p:cNvSpPr>
            <a:spLocks noGrp="1"/>
          </p:cNvSpPr>
          <p:nvPr>
            <p:ph type="body" sz="quarter" idx="10"/>
          </p:nvPr>
        </p:nvSpPr>
        <p:spPr/>
        <p:txBody>
          <a:bodyPr/>
          <a:lstStyle/>
          <a:p>
            <a:pPr marL="0" indent="0">
              <a:buNone/>
            </a:pPr>
            <a:endParaRPr lang="fr-CH" dirty="0"/>
          </a:p>
          <a:p>
            <a:pPr marL="0" indent="0">
              <a:buNone/>
            </a:pPr>
            <a:r>
              <a:rPr lang="de-CH" b="1" dirty="0"/>
              <a:t>Fehler in der Zuständigkeit</a:t>
            </a:r>
          </a:p>
          <a:p>
            <a:endParaRPr lang="fr-CH" dirty="0"/>
          </a:p>
          <a:p>
            <a:pPr lvl="1">
              <a:buFont typeface="Arial" panose="020B0604020202020204" pitchFamily="34" charset="0"/>
              <a:buChar char="•"/>
            </a:pPr>
            <a:r>
              <a:rPr lang="de-CH" b="1" dirty="0"/>
              <a:t>Die Einführung von Art. 143 Abs. 1bis E-ZPO: </a:t>
            </a:r>
            <a:r>
              <a:rPr lang="de-CH" dirty="0"/>
              <a:t>"Eingaben, die fristgerecht erfolgen, aber irrtümlich an ein offensichtlich nicht zuständiges schweizerisches Gericht gerichtet sind, gelten als fristgerecht eingereicht. Wenn ein anderes schweizerisches Gericht offensichtlich zuständig ist, überweist das nicht zuständige Gericht sie von Amtes wegen an dieses Gericht."</a:t>
            </a:r>
          </a:p>
          <a:p>
            <a:pPr marL="457200" lvl="1" indent="0" defTabSz="712788">
              <a:buNone/>
            </a:pPr>
            <a:endParaRPr lang="fr-CH" dirty="0"/>
          </a:p>
          <a:p>
            <a:pPr marL="457200" lvl="1" indent="0" defTabSz="712788">
              <a:buNone/>
            </a:pPr>
            <a:r>
              <a:rPr lang="de-CH" dirty="0"/>
              <a:t>Problematiken:</a:t>
            </a:r>
          </a:p>
          <a:p>
            <a:pPr lvl="2">
              <a:buFont typeface="Courier New" panose="02070309020205020404" pitchFamily="49" charset="0"/>
              <a:buChar char="o"/>
            </a:pPr>
            <a:r>
              <a:rPr lang="de-CH" dirty="0"/>
              <a:t>Änderung der im Urteil </a:t>
            </a:r>
            <a:r>
              <a:rPr lang="de-CH" dirty="0" err="1"/>
              <a:t>BGer</a:t>
            </a:r>
            <a:r>
              <a:rPr lang="de-CH" dirty="0"/>
              <a:t> B 4A_332/2015 E. 4.2, RSPC 2016 395 verankerten Rechtsprechung, wonach die ZPO nicht vorsieht, dass eine Klage, die beim falschen Gericht eingereicht wurde, an das zuständige Gericht weitergeleitet wird.</a:t>
            </a:r>
          </a:p>
          <a:p>
            <a:pPr lvl="2">
              <a:buFont typeface="Courier New" panose="02070309020205020404" pitchFamily="49" charset="0"/>
              <a:buChar char="o"/>
            </a:pPr>
            <a:r>
              <a:rPr lang="de-CH" dirty="0"/>
              <a:t>Gilt die Lösung des E-ZPO für alle Fälle von fehlender Zuständigkeit (fehlende Zuständigkeit in örtlicher, sachlicher und funktioneller Hinsicht) und vor jeder Gerichtsbehörde (Schlichtungsbehörde, Rechtsmittelbehörde)?</a:t>
            </a:r>
          </a:p>
          <a:p>
            <a:pPr lvl="2">
              <a:buFont typeface="Courier New" panose="02070309020205020404" pitchFamily="49" charset="0"/>
              <a:buChar char="o"/>
            </a:pPr>
            <a:r>
              <a:rPr lang="de-CH" dirty="0"/>
              <a:t>Was ist ein </a:t>
            </a:r>
            <a:r>
              <a:rPr lang="de-CH" i="1" dirty="0"/>
              <a:t>offensichtlich</a:t>
            </a:r>
            <a:r>
              <a:rPr lang="de-CH" dirty="0"/>
              <a:t> unzuständiges und </a:t>
            </a:r>
            <a:r>
              <a:rPr lang="de-CH" i="1" dirty="0"/>
              <a:t>offensichtlich</a:t>
            </a:r>
            <a:r>
              <a:rPr lang="de-CH" dirty="0"/>
              <a:t> zuständiges Gericht? </a:t>
            </a:r>
          </a:p>
          <a:p>
            <a:pPr lvl="2">
              <a:buFont typeface="Wingdings" pitchFamily="2" charset="2"/>
              <a:buChar char="Ø"/>
            </a:pPr>
            <a:r>
              <a:rPr lang="de-CH" b="1" dirty="0"/>
              <a:t>Der NR streicht das Erfordernis von "offensichtlich"</a:t>
            </a:r>
          </a:p>
          <a:p>
            <a:pPr lvl="2">
              <a:buFont typeface="Courier New" panose="02070309020205020404" pitchFamily="49" charset="0"/>
              <a:buChar char="o"/>
            </a:pPr>
            <a:endParaRPr lang="fr-CH" dirty="0"/>
          </a:p>
          <a:p>
            <a:pPr marL="0" indent="0">
              <a:buNone/>
            </a:pPr>
            <a:endParaRPr lang="fr-CH" dirty="0"/>
          </a:p>
          <a:p>
            <a:pPr marL="914400" lvl="2" indent="0">
              <a:buNone/>
            </a:pPr>
            <a:endParaRPr lang="fr-CH" dirty="0"/>
          </a:p>
        </p:txBody>
      </p:sp>
    </p:spTree>
    <p:extLst>
      <p:ext uri="{BB962C8B-B14F-4D97-AF65-F5344CB8AC3E}">
        <p14:creationId xmlns:p14="http://schemas.microsoft.com/office/powerpoint/2010/main" val="10253047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de-CH"/>
              <a:t>II. Änderung der Rechtsprechung (2)</a:t>
            </a:r>
          </a:p>
        </p:txBody>
      </p:sp>
      <p:sp>
        <p:nvSpPr>
          <p:cNvPr id="3" name="Espace réservé du texte 2"/>
          <p:cNvSpPr>
            <a:spLocks noGrp="1"/>
          </p:cNvSpPr>
          <p:nvPr>
            <p:ph type="body" sz="quarter" idx="10"/>
          </p:nvPr>
        </p:nvSpPr>
        <p:spPr/>
        <p:txBody>
          <a:bodyPr/>
          <a:lstStyle/>
          <a:p>
            <a:pPr marL="0" indent="0">
              <a:buNone/>
            </a:pPr>
            <a:r>
              <a:rPr lang="de-CH" b="1" dirty="0"/>
              <a:t>Privatgutachten</a:t>
            </a:r>
          </a:p>
          <a:p>
            <a:pPr marL="914400" lvl="2" indent="0">
              <a:buNone/>
            </a:pPr>
            <a:endParaRPr lang="fr-CH" dirty="0"/>
          </a:p>
          <a:p>
            <a:pPr lvl="1">
              <a:buFont typeface="Arial" panose="020B0604020202020204" pitchFamily="34" charset="0"/>
              <a:buChar char="•"/>
            </a:pPr>
            <a:r>
              <a:rPr lang="de-CH" dirty="0"/>
              <a:t>Art. 177 ZPO und </a:t>
            </a:r>
            <a:r>
              <a:rPr lang="de-CH" dirty="0">
                <a:solidFill>
                  <a:srgbClr val="FF0000"/>
                </a:solidFill>
              </a:rPr>
              <a:t>Art. 177 E-ZPO</a:t>
            </a:r>
            <a:r>
              <a:rPr lang="de-CH" dirty="0"/>
              <a:t>: "</a:t>
            </a:r>
            <a:r>
              <a:rPr lang="de-CH" i="1" dirty="0"/>
              <a:t>Als Urkunden gelten Dokumente wie Schriftstücke, Zeichnungen, Pläne, Fotos, Filme, Tonaufzeichnungen, elektronische Dateien und dergleichen </a:t>
            </a:r>
            <a:r>
              <a:rPr lang="de-CH" i="1" dirty="0">
                <a:solidFill>
                  <a:srgbClr val="FF0000"/>
                </a:solidFill>
              </a:rPr>
              <a:t>[sowie Privatgutachten der Parteien]</a:t>
            </a:r>
            <a:r>
              <a:rPr lang="de-CH" i="1" dirty="0"/>
              <a:t>, </a:t>
            </a:r>
            <a:r>
              <a:rPr lang="de-CH" i="1" dirty="0">
                <a:solidFill>
                  <a:srgbClr val="FF0000"/>
                </a:solidFill>
              </a:rPr>
              <a:t>[die geeignet sind, rechtserhebliche Tatsachen zu beweisen]</a:t>
            </a:r>
            <a:r>
              <a:rPr lang="de-CH" i="1" dirty="0"/>
              <a:t>.</a:t>
            </a:r>
            <a:r>
              <a:rPr lang="de-CH" dirty="0"/>
              <a:t>" </a:t>
            </a:r>
          </a:p>
          <a:p>
            <a:pPr lvl="1">
              <a:buFont typeface="Arial" panose="020B0604020202020204" pitchFamily="34" charset="0"/>
              <a:buChar char="•"/>
            </a:pPr>
            <a:endParaRPr lang="fr-CH" dirty="0"/>
          </a:p>
          <a:p>
            <a:pPr lvl="1">
              <a:buFont typeface="Arial" panose="020B0604020202020204" pitchFamily="34" charset="0"/>
              <a:buChar char="•"/>
            </a:pPr>
            <a:r>
              <a:rPr lang="de-CH" dirty="0"/>
              <a:t>Zielt auf eine Änderung der Rechtsprechung im BGE 141 III 433 ab. </a:t>
            </a:r>
            <a:br>
              <a:rPr lang="de-CH" dirty="0"/>
            </a:br>
            <a:r>
              <a:rPr lang="de-CH" dirty="0"/>
              <a:t>Hindernis: 4A_247/2020 vom 7.12.2020</a:t>
            </a:r>
          </a:p>
          <a:p>
            <a:pPr marL="457200" lvl="1" indent="0">
              <a:buNone/>
            </a:pPr>
            <a:endParaRPr lang="fr-CH" dirty="0"/>
          </a:p>
          <a:p>
            <a:pPr marL="457200" lvl="1" indent="0" defTabSz="712788">
              <a:buNone/>
            </a:pPr>
            <a:r>
              <a:rPr lang="de-CH" dirty="0"/>
              <a:t>	Problematiken:</a:t>
            </a:r>
          </a:p>
          <a:p>
            <a:pPr marL="457200" lvl="1" indent="0" defTabSz="712788">
              <a:buNone/>
            </a:pPr>
            <a:endParaRPr lang="fr-CH" dirty="0"/>
          </a:p>
          <a:p>
            <a:pPr lvl="2">
              <a:lnSpc>
                <a:spcPct val="150000"/>
              </a:lnSpc>
              <a:buFont typeface="Courier New" panose="02070309020205020404" pitchFamily="49" charset="0"/>
              <a:buChar char="o"/>
            </a:pPr>
            <a:r>
              <a:rPr lang="de-CH" dirty="0"/>
              <a:t>Relevanz?</a:t>
            </a:r>
          </a:p>
          <a:p>
            <a:pPr lvl="2">
              <a:lnSpc>
                <a:spcPct val="150000"/>
              </a:lnSpc>
              <a:buFont typeface="Courier New" panose="02070309020205020404" pitchFamily="49" charset="0"/>
              <a:buChar char="o"/>
            </a:pPr>
            <a:r>
              <a:rPr lang="de-CH" dirty="0"/>
              <a:t>Was ist mit schriftlichen Zeugenaussagen?</a:t>
            </a:r>
          </a:p>
          <a:p>
            <a:pPr lvl="2">
              <a:lnSpc>
                <a:spcPct val="150000"/>
              </a:lnSpc>
              <a:buFont typeface="Courier New" panose="02070309020205020404" pitchFamily="49" charset="0"/>
              <a:buChar char="o"/>
            </a:pPr>
            <a:r>
              <a:rPr lang="de-CH" dirty="0"/>
              <a:t>Beweiskraft?</a:t>
            </a:r>
          </a:p>
          <a:p>
            <a:endParaRPr lang="fr-CH" dirty="0"/>
          </a:p>
        </p:txBody>
      </p:sp>
    </p:spTree>
    <p:extLst>
      <p:ext uri="{BB962C8B-B14F-4D97-AF65-F5344CB8AC3E}">
        <p14:creationId xmlns:p14="http://schemas.microsoft.com/office/powerpoint/2010/main" val="15853917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de-CH"/>
              <a:t>II. Änderung der Rechtsprechung (3)</a:t>
            </a:r>
          </a:p>
        </p:txBody>
      </p:sp>
      <p:sp>
        <p:nvSpPr>
          <p:cNvPr id="3" name="Espace réservé du texte 2"/>
          <p:cNvSpPr>
            <a:spLocks noGrp="1"/>
          </p:cNvSpPr>
          <p:nvPr>
            <p:ph type="body" sz="quarter" idx="10"/>
          </p:nvPr>
        </p:nvSpPr>
        <p:spPr/>
        <p:txBody>
          <a:bodyPr/>
          <a:lstStyle/>
          <a:p>
            <a:pPr marL="0" indent="0">
              <a:buNone/>
            </a:pPr>
            <a:r>
              <a:rPr lang="de-CH" b="1"/>
              <a:t>Gesetzesauslegung und Vertrauensschutz</a:t>
            </a:r>
          </a:p>
          <a:p>
            <a:pPr marL="0" indent="0">
              <a:buNone/>
            </a:pPr>
            <a:endParaRPr lang="fr-CH" b="1" dirty="0"/>
          </a:p>
          <a:p>
            <a:pPr marL="0" indent="0">
              <a:buNone/>
            </a:pPr>
            <a:r>
              <a:rPr lang="de-CH" b="1"/>
              <a:t>NR</a:t>
            </a:r>
            <a:br>
              <a:rPr lang="de-CH"/>
            </a:br>
            <a:endParaRPr lang="de-CH"/>
          </a:p>
          <a:p>
            <a:pPr marL="0" indent="0">
              <a:buNone/>
            </a:pPr>
            <a:r>
              <a:rPr lang="de-CH" i="1"/>
              <a:t>Art. 52a </a:t>
            </a:r>
            <a:r>
              <a:rPr lang="de-CH"/>
              <a:t>Gesetzesauslegung und Vertrauensschutz </a:t>
            </a:r>
          </a:p>
          <a:p>
            <a:pPr marL="0" indent="0">
              <a:buNone/>
            </a:pPr>
            <a:br>
              <a:rPr lang="de-CH"/>
            </a:br>
            <a:endParaRPr lang="de-CH"/>
          </a:p>
          <a:p>
            <a:pPr marL="0" indent="0">
              <a:buNone/>
            </a:pPr>
            <a:r>
              <a:rPr lang="de-CH"/>
              <a:t>1 Die Gerichte legen die Verfahrensregeln unter Berücksichtigung des Zugangs der Parteien zur Rechtspflege aus. </a:t>
            </a:r>
          </a:p>
          <a:p>
            <a:pPr marL="0" indent="0">
              <a:buNone/>
            </a:pPr>
            <a:br>
              <a:rPr lang="de-CH"/>
            </a:br>
            <a:endParaRPr lang="de-CH"/>
          </a:p>
          <a:p>
            <a:pPr marL="0" indent="0">
              <a:buNone/>
            </a:pPr>
            <a:r>
              <a:rPr lang="de-CH"/>
              <a:t>2 Falsche Angaben über Rechtsbehelfe und Fristen in einem Entscheid oder einer prozessleitenden Verfügung, die unter dieses Gesetz fallen, sind gegenüber allen Gerichten wirksam. </a:t>
            </a:r>
          </a:p>
          <a:p>
            <a:pPr marL="0" indent="0">
              <a:buNone/>
            </a:pPr>
            <a:endParaRPr lang="fr-CH" dirty="0"/>
          </a:p>
          <a:p>
            <a:pPr>
              <a:buFont typeface="Wingdings" pitchFamily="2" charset="2"/>
              <a:buChar char="Ø"/>
            </a:pPr>
            <a:r>
              <a:rPr lang="de-CH"/>
              <a:t>Neuer Verfahrensgrundsatz?</a:t>
            </a:r>
          </a:p>
          <a:p>
            <a:pPr>
              <a:buFont typeface="Wingdings" pitchFamily="2" charset="2"/>
              <a:buChar char="Ø"/>
            </a:pPr>
            <a:r>
              <a:rPr lang="de-CH"/>
              <a:t>«</a:t>
            </a:r>
            <a:r>
              <a:rPr lang="de-CH" i="1"/>
              <a:t>Laienfreundlich</a:t>
            </a:r>
            <a:r>
              <a:rPr lang="de-CH"/>
              <a:t>»</a:t>
            </a:r>
          </a:p>
        </p:txBody>
      </p:sp>
    </p:spTree>
    <p:extLst>
      <p:ext uri="{BB962C8B-B14F-4D97-AF65-F5344CB8AC3E}">
        <p14:creationId xmlns:p14="http://schemas.microsoft.com/office/powerpoint/2010/main" val="7694565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de-CH"/>
              <a:t>II. Änderung der Rechtsprechung (4)</a:t>
            </a:r>
          </a:p>
        </p:txBody>
      </p:sp>
      <p:sp>
        <p:nvSpPr>
          <p:cNvPr id="3" name="Espace réservé du texte 2"/>
          <p:cNvSpPr>
            <a:spLocks noGrp="1"/>
          </p:cNvSpPr>
          <p:nvPr>
            <p:ph type="body" sz="quarter" idx="10"/>
          </p:nvPr>
        </p:nvSpPr>
        <p:spPr>
          <a:xfrm>
            <a:off x="422561" y="1196752"/>
            <a:ext cx="8641655" cy="5183187"/>
          </a:xfrm>
        </p:spPr>
        <p:txBody>
          <a:bodyPr/>
          <a:lstStyle/>
          <a:p>
            <a:pPr marL="0" indent="0">
              <a:buNone/>
            </a:pPr>
            <a:r>
              <a:rPr lang="de-CH" b="1" dirty="0" err="1"/>
              <a:t>Replikrecht</a:t>
            </a:r>
            <a:endParaRPr lang="de-CH" b="1" dirty="0"/>
          </a:p>
          <a:p>
            <a:pPr marL="0" indent="0">
              <a:buNone/>
            </a:pPr>
            <a:endParaRPr lang="fr-CH" b="1" dirty="0"/>
          </a:p>
          <a:p>
            <a:pPr marL="0" indent="0">
              <a:buNone/>
            </a:pPr>
            <a:r>
              <a:rPr lang="de-CH" dirty="0"/>
              <a:t>Art. 53 Abs. 3 ZPO: </a:t>
            </a:r>
            <a:br>
              <a:rPr lang="de-CH" dirty="0"/>
            </a:br>
            <a:endParaRPr lang="de-CH" dirty="0"/>
          </a:p>
          <a:p>
            <a:r>
              <a:rPr lang="de-CH" dirty="0"/>
              <a:t>NR: "Sie können sich </a:t>
            </a:r>
            <a:r>
              <a:rPr lang="de-CH" b="1" dirty="0"/>
              <a:t>zu allen Handlungen der Gegenpartei äussern</a:t>
            </a:r>
            <a:r>
              <a:rPr lang="de-CH" dirty="0"/>
              <a:t>. Das Gericht kann ihnen eine angemessene Frist setzen. Andernfalls </a:t>
            </a:r>
            <a:r>
              <a:rPr lang="de-CH" b="1" dirty="0"/>
              <a:t>müssen sie innerhalb von 10 Tagen dazu Stellung nehmen</a:t>
            </a:r>
            <a:r>
              <a:rPr lang="de-CH" dirty="0"/>
              <a:t>, ansonsten wird angenommen, dass sie darauf verzichtet haben". </a:t>
            </a:r>
            <a:br>
              <a:rPr lang="de-CH" dirty="0"/>
            </a:br>
            <a:endParaRPr lang="de-CH" dirty="0"/>
          </a:p>
          <a:p>
            <a:r>
              <a:rPr lang="de-CH" dirty="0"/>
              <a:t>NR "... Das Gericht setzt ihnen zu diesem Zweck eine Frist von mindestens 10 Tagen. Wenn sie innerhalb dieser Frist nicht dazu Stellung nehmen, wird angenommen, dass sie darauf verzichtet haben". </a:t>
            </a:r>
          </a:p>
          <a:p>
            <a:pPr marL="0" indent="0">
              <a:buNone/>
            </a:pPr>
            <a:endParaRPr lang="fr-CH" dirty="0"/>
          </a:p>
          <a:p>
            <a:pPr>
              <a:buFont typeface="Wingdings" pitchFamily="2" charset="2"/>
              <a:buChar char="Ø"/>
            </a:pPr>
            <a:r>
              <a:rPr lang="de-CH" dirty="0"/>
              <a:t>Gerichtliche Frist somit erstreckbar.</a:t>
            </a:r>
          </a:p>
          <a:p>
            <a:pPr>
              <a:buFont typeface="Wingdings" pitchFamily="2" charset="2"/>
              <a:buChar char="Ø"/>
            </a:pPr>
            <a:r>
              <a:rPr lang="de-CH" dirty="0"/>
              <a:t>Blosses </a:t>
            </a:r>
            <a:r>
              <a:rPr lang="de-CH" dirty="0" err="1"/>
              <a:t>Replikrecht</a:t>
            </a:r>
            <a:r>
              <a:rPr lang="de-CH" dirty="0"/>
              <a:t> oder Ergänzung von Tatsachen und Beweisen?</a:t>
            </a:r>
          </a:p>
          <a:p>
            <a:pPr>
              <a:buFont typeface="Wingdings" pitchFamily="2" charset="2"/>
              <a:buChar char="Ø"/>
            </a:pPr>
            <a:r>
              <a:rPr lang="de-CH" dirty="0"/>
              <a:t>Wie sieht es aus mit einer Gerichtshandlung oder Handlung eines Dritten (Experte)?</a:t>
            </a:r>
          </a:p>
        </p:txBody>
      </p:sp>
    </p:spTree>
    <p:extLst>
      <p:ext uri="{BB962C8B-B14F-4D97-AF65-F5344CB8AC3E}">
        <p14:creationId xmlns:p14="http://schemas.microsoft.com/office/powerpoint/2010/main" val="14812749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de-CH"/>
              <a:t>II. Änderung der Rechtsprechung (5)</a:t>
            </a:r>
          </a:p>
        </p:txBody>
      </p:sp>
      <p:sp>
        <p:nvSpPr>
          <p:cNvPr id="3" name="Espace réservé du texte 2"/>
          <p:cNvSpPr>
            <a:spLocks noGrp="1"/>
          </p:cNvSpPr>
          <p:nvPr>
            <p:ph type="body" sz="quarter" idx="10"/>
          </p:nvPr>
        </p:nvSpPr>
        <p:spPr/>
        <p:txBody>
          <a:bodyPr/>
          <a:lstStyle/>
          <a:p>
            <a:pPr marL="0" indent="0">
              <a:buNone/>
            </a:pPr>
            <a:r>
              <a:rPr lang="de-CH" b="1"/>
              <a:t>Ergänzung von Tatsachen und Beweisen während der Hauptverhandlung</a:t>
            </a:r>
          </a:p>
          <a:p>
            <a:pPr marL="0" indent="0">
              <a:buNone/>
            </a:pPr>
            <a:endParaRPr lang="fr-CH" dirty="0"/>
          </a:p>
          <a:p>
            <a:pPr marL="0" indent="0">
              <a:buNone/>
            </a:pPr>
            <a:r>
              <a:rPr lang="de-CH" b="1"/>
              <a:t>NR</a:t>
            </a:r>
          </a:p>
          <a:p>
            <a:pPr marL="0" indent="0">
              <a:buNone/>
            </a:pPr>
            <a:endParaRPr lang="fr-CH" dirty="0"/>
          </a:p>
          <a:p>
            <a:pPr marL="0" indent="0">
              <a:buNone/>
            </a:pPr>
            <a:r>
              <a:rPr lang="de-CH"/>
              <a:t>Art. 229 ZPO</a:t>
            </a:r>
          </a:p>
          <a:p>
            <a:pPr marL="0" indent="0">
              <a:buNone/>
            </a:pPr>
            <a:br>
              <a:rPr lang="de-CH"/>
            </a:br>
            <a:endParaRPr lang="de-CH"/>
          </a:p>
          <a:p>
            <a:r>
              <a:rPr lang="de-CH"/>
              <a:t>"Neue Tatsachen und Beweismittel werden bis zur Eröffnung der Hauptverhandlung zugelassen". </a:t>
            </a:r>
          </a:p>
          <a:p>
            <a:pPr marL="0" indent="0">
              <a:buNone/>
            </a:pPr>
            <a:endParaRPr lang="fr-CH" dirty="0"/>
          </a:p>
          <a:p>
            <a:pPr marL="0" indent="0">
              <a:buNone/>
            </a:pPr>
            <a:r>
              <a:rPr lang="de-CH"/>
              <a:t>Anschliessend:</a:t>
            </a:r>
            <a:br>
              <a:rPr lang="de-CH"/>
            </a:br>
            <a:endParaRPr lang="de-CH"/>
          </a:p>
          <a:p>
            <a:r>
              <a:rPr lang="de-CH"/>
              <a:t>"Neue Tatsachen und Beweismittel werden nur dann zur Hauptverhandlung zugelassen, wenn sie spätestens bei der nächsten Verhandlung vorgebracht werden und eine der folgenden Voraussetzungen erfüllen". </a:t>
            </a:r>
          </a:p>
        </p:txBody>
      </p:sp>
    </p:spTree>
    <p:extLst>
      <p:ext uri="{BB962C8B-B14F-4D97-AF65-F5344CB8AC3E}">
        <p14:creationId xmlns:p14="http://schemas.microsoft.com/office/powerpoint/2010/main" val="793557479"/>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0</TotalTime>
  <Words>2186</Words>
  <Application>Microsoft Macintosh PowerPoint</Application>
  <PresentationFormat>Bildschirmpräsentation (4:3)</PresentationFormat>
  <Paragraphs>248</Paragraphs>
  <Slides>22</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22</vt:i4>
      </vt:variant>
    </vt:vector>
  </HeadingPairs>
  <TitlesOfParts>
    <vt:vector size="28" baseType="lpstr">
      <vt:lpstr>Arial</vt:lpstr>
      <vt:lpstr>Calibri</vt:lpstr>
      <vt:lpstr>Courier New</vt:lpstr>
      <vt:lpstr>Symbol</vt:lpstr>
      <vt:lpstr>Wingdings</vt:lpstr>
      <vt:lpstr>Thème Office</vt:lpstr>
      <vt:lpstr>François Bohnet Professor an der Universität Neuenburg </vt:lpstr>
      <vt:lpstr>Aufbau der Präsentation</vt:lpstr>
      <vt:lpstr>I. Einführung</vt:lpstr>
      <vt:lpstr>I. Einführung</vt:lpstr>
      <vt:lpstr>II. Änderung der Rechtsprechung (1) </vt:lpstr>
      <vt:lpstr>II. Änderung der Rechtsprechung (2)</vt:lpstr>
      <vt:lpstr>II. Änderung der Rechtsprechung (3)</vt:lpstr>
      <vt:lpstr>II. Änderung der Rechtsprechung (4)</vt:lpstr>
      <vt:lpstr>II. Änderung der Rechtsprechung (5)</vt:lpstr>
      <vt:lpstr>II. Änderung der Rechtsprechung (3)</vt:lpstr>
      <vt:lpstr>III. Koordinierung der Verfahren (1)</vt:lpstr>
      <vt:lpstr>III. Koordinierung der Verfahren (2)</vt:lpstr>
      <vt:lpstr>III. Koordinierung der Verfahren (2)</vt:lpstr>
      <vt:lpstr>III. Koordinierung der Verfahren (2)</vt:lpstr>
      <vt:lpstr>III. Koordinierung der Verfahren (3)</vt:lpstr>
      <vt:lpstr>IV. Erweiterung der Befugnisse der Schlichtungsbehörde (1) </vt:lpstr>
      <vt:lpstr>IV. Erweiterung der Befugnisse der Schlichtungsbehörde (2) </vt:lpstr>
      <vt:lpstr>V. Prozesskosten (1)</vt:lpstr>
      <vt:lpstr>V. Prozesskosten (2)</vt:lpstr>
      <vt:lpstr>VI. Verfahren im Familienrecht (1) </vt:lpstr>
      <vt:lpstr>VI. Verfahren im Familienrecht (2)</vt:lpstr>
      <vt:lpstr> VII. Begründung von Berufungs- und Beschwerdeentscheiden</vt:lpstr>
    </vt:vector>
  </TitlesOfParts>
  <Company>UniNE</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chevrouletc</dc:creator>
  <cp:lastModifiedBy>Microsoft Office User</cp:lastModifiedBy>
  <cp:revision>310</cp:revision>
  <cp:lastPrinted>2019-10-01T14:08:59Z</cp:lastPrinted>
  <dcterms:created xsi:type="dcterms:W3CDTF">2012-01-12T08:51:32Z</dcterms:created>
  <dcterms:modified xsi:type="dcterms:W3CDTF">2022-06-15T09:17:59Z</dcterms:modified>
</cp:coreProperties>
</file>